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60" r:id="rId5"/>
    <p:sldMasterId id="2147483676" r:id="rId6"/>
    <p:sldMasterId id="2147483688" r:id="rId7"/>
  </p:sldMasterIdLst>
  <p:notesMasterIdLst>
    <p:notesMasterId r:id="rId17"/>
  </p:notesMasterIdLst>
  <p:handoutMasterIdLst>
    <p:handoutMasterId r:id="rId18"/>
  </p:handoutMasterIdLst>
  <p:sldIdLst>
    <p:sldId id="280" r:id="rId8"/>
    <p:sldId id="386" r:id="rId9"/>
    <p:sldId id="387" r:id="rId10"/>
    <p:sldId id="392" r:id="rId11"/>
    <p:sldId id="393" r:id="rId12"/>
    <p:sldId id="394" r:id="rId13"/>
    <p:sldId id="395" r:id="rId14"/>
    <p:sldId id="390" r:id="rId15"/>
    <p:sldId id="391" r:id="rId16"/>
  </p:sldIdLst>
  <p:sldSz cx="9144000" cy="6858000" type="screen4x3"/>
  <p:notesSz cx="6805613" cy="9939338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0">
          <p15:clr>
            <a:srgbClr val="A4A3A4"/>
          </p15:clr>
        </p15:guide>
        <p15:guide id="2" pos="2143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4D7EBF"/>
    <a:srgbClr val="4275B8"/>
    <a:srgbClr val="658FC7"/>
    <a:srgbClr val="3E6DAC"/>
    <a:srgbClr val="365F96"/>
    <a:srgbClr val="6992C9"/>
    <a:srgbClr val="86B0EE"/>
    <a:srgbClr val="5F90D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1" autoAdjust="0"/>
    <p:restoredTop sz="85305" autoAdjust="0"/>
  </p:normalViewPr>
  <p:slideViewPr>
    <p:cSldViewPr>
      <p:cViewPr varScale="1">
        <p:scale>
          <a:sx n="76" d="100"/>
          <a:sy n="76" d="100"/>
        </p:scale>
        <p:origin x="1646" y="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80" d="100"/>
          <a:sy n="80" d="100"/>
        </p:scale>
        <p:origin x="-2334" y="66"/>
      </p:cViewPr>
      <p:guideLst>
        <p:guide orient="horz" pos="3130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Master" Target="slideMasters/slideMaster3.xml"/><Relationship Id="rId12" Type="http://schemas.openxmlformats.org/officeDocument/2006/relationships/slide" Target="slides/slide5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9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2.xml"/><Relationship Id="rId11" Type="http://schemas.openxmlformats.org/officeDocument/2006/relationships/slide" Target="slides/slide4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8.xml"/><Relationship Id="rId10" Type="http://schemas.openxmlformats.org/officeDocument/2006/relationships/slide" Target="slides/slide3.xml"/><Relationship Id="rId19" Type="http://schemas.openxmlformats.org/officeDocument/2006/relationships/presProps" Target="presProps.xml"/><Relationship Id="rId4" Type="http://schemas.openxmlformats.org/officeDocument/2006/relationships/customXml" Target="../customXml/item4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841" cy="497444"/>
          </a:xfrm>
          <a:prstGeom prst="rect">
            <a:avLst/>
          </a:prstGeom>
        </p:spPr>
        <p:txBody>
          <a:bodyPr vert="horz" lIns="91541" tIns="45770" rIns="91541" bIns="45770" rtlCol="0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54183" y="0"/>
            <a:ext cx="2949841" cy="497444"/>
          </a:xfrm>
          <a:prstGeom prst="rect">
            <a:avLst/>
          </a:prstGeom>
        </p:spPr>
        <p:txBody>
          <a:bodyPr vert="horz" lIns="91541" tIns="45770" rIns="91541" bIns="45770" rtlCol="0"/>
          <a:lstStyle>
            <a:lvl1pPr algn="r">
              <a:defRPr sz="1200"/>
            </a:lvl1pPr>
          </a:lstStyle>
          <a:p>
            <a:fld id="{4708E9D6-3B8A-4F71-A1AB-5B0309359429}" type="datetimeFigureOut">
              <a:rPr lang="de-CH" smtClean="0"/>
              <a:pPr/>
              <a:t>30.09.2015</a:t>
            </a:fld>
            <a:endParaRPr lang="de-CH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440305"/>
            <a:ext cx="2949841" cy="497444"/>
          </a:xfrm>
          <a:prstGeom prst="rect">
            <a:avLst/>
          </a:prstGeom>
        </p:spPr>
        <p:txBody>
          <a:bodyPr vert="horz" lIns="91541" tIns="45770" rIns="91541" bIns="45770" rtlCol="0" anchor="b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54183" y="9440305"/>
            <a:ext cx="2949841" cy="497444"/>
          </a:xfrm>
          <a:prstGeom prst="rect">
            <a:avLst/>
          </a:prstGeom>
        </p:spPr>
        <p:txBody>
          <a:bodyPr vert="horz" lIns="91541" tIns="45770" rIns="91541" bIns="45770" rtlCol="0" anchor="b"/>
          <a:lstStyle>
            <a:lvl1pPr algn="r">
              <a:defRPr sz="1200"/>
            </a:lvl1pPr>
          </a:lstStyle>
          <a:p>
            <a:fld id="{90252A64-1A67-4A88-8763-35979ACB95F4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044251770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099" cy="496967"/>
          </a:xfrm>
          <a:prstGeom prst="rect">
            <a:avLst/>
          </a:prstGeom>
        </p:spPr>
        <p:txBody>
          <a:bodyPr vert="horz" lIns="91541" tIns="45770" rIns="91541" bIns="45770" rtlCol="0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54940" y="0"/>
            <a:ext cx="2949099" cy="496967"/>
          </a:xfrm>
          <a:prstGeom prst="rect">
            <a:avLst/>
          </a:prstGeom>
        </p:spPr>
        <p:txBody>
          <a:bodyPr vert="horz" lIns="91541" tIns="45770" rIns="91541" bIns="45770" rtlCol="0"/>
          <a:lstStyle>
            <a:lvl1pPr algn="r">
              <a:defRPr sz="1200"/>
            </a:lvl1pPr>
          </a:lstStyle>
          <a:p>
            <a:fld id="{97B0995F-FBF2-4604-A5A8-70BE5F744449}" type="datetimeFigureOut">
              <a:rPr lang="de-DE" smtClean="0"/>
              <a:pPr/>
              <a:t>30.09.2015</a:t>
            </a:fld>
            <a:endParaRPr lang="de-CH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6125"/>
            <a:ext cx="4967287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41" tIns="45770" rIns="91541" bIns="45770" rtlCol="0" anchor="ctr"/>
          <a:lstStyle/>
          <a:p>
            <a:endParaRPr lang="de-CH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0562" y="4721186"/>
            <a:ext cx="5444490" cy="4472702"/>
          </a:xfrm>
          <a:prstGeom prst="rect">
            <a:avLst/>
          </a:prstGeom>
        </p:spPr>
        <p:txBody>
          <a:bodyPr vert="horz" lIns="91541" tIns="45770" rIns="91541" bIns="4577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099" cy="496967"/>
          </a:xfrm>
          <a:prstGeom prst="rect">
            <a:avLst/>
          </a:prstGeom>
        </p:spPr>
        <p:txBody>
          <a:bodyPr vert="horz" lIns="91541" tIns="45770" rIns="91541" bIns="45770" rtlCol="0" anchor="b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54940" y="9440647"/>
            <a:ext cx="2949099" cy="496967"/>
          </a:xfrm>
          <a:prstGeom prst="rect">
            <a:avLst/>
          </a:prstGeom>
        </p:spPr>
        <p:txBody>
          <a:bodyPr vert="horz" lIns="91541" tIns="45770" rIns="91541" bIns="45770" rtlCol="0" anchor="b"/>
          <a:lstStyle>
            <a:lvl1pPr algn="r">
              <a:defRPr sz="1200"/>
            </a:lvl1pPr>
          </a:lstStyle>
          <a:p>
            <a:fld id="{D0CD51A6-6D03-4159-AAFB-BC20959527F9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653592503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CH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26420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30DD6C8-AFCB-4117-A5A3-D7EF2E2711C6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839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55650"/>
            <a:ext cx="5030787" cy="3773488"/>
          </a:xfrm>
          <a:ln/>
        </p:spPr>
      </p:sp>
      <p:sp>
        <p:nvSpPr>
          <p:cNvPr id="839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483" y="4779822"/>
            <a:ext cx="5487041" cy="4524018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615000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30DD6C8-AFCB-4117-A5A3-D7EF2E2711C6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839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55650"/>
            <a:ext cx="5030787" cy="3773488"/>
          </a:xfrm>
          <a:ln/>
        </p:spPr>
      </p:sp>
      <p:sp>
        <p:nvSpPr>
          <p:cNvPr id="839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483" y="4779822"/>
            <a:ext cx="5487041" cy="4524018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80420122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30DD6C8-AFCB-4117-A5A3-D7EF2E2711C6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839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55650"/>
            <a:ext cx="5030787" cy="3773488"/>
          </a:xfrm>
          <a:ln/>
        </p:spPr>
      </p:sp>
      <p:sp>
        <p:nvSpPr>
          <p:cNvPr id="839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483" y="4779822"/>
            <a:ext cx="5487041" cy="4524018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26405982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30DD6C8-AFCB-4117-A5A3-D7EF2E2711C6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839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55650"/>
            <a:ext cx="5030787" cy="3773488"/>
          </a:xfrm>
          <a:ln/>
        </p:spPr>
      </p:sp>
      <p:sp>
        <p:nvSpPr>
          <p:cNvPr id="839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483" y="4779822"/>
            <a:ext cx="5487041" cy="4524018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30101025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30DD6C8-AFCB-4117-A5A3-D7EF2E2711C6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839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55650"/>
            <a:ext cx="5030787" cy="3773488"/>
          </a:xfrm>
          <a:ln/>
        </p:spPr>
      </p:sp>
      <p:sp>
        <p:nvSpPr>
          <p:cNvPr id="839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483" y="4779822"/>
            <a:ext cx="5487041" cy="4524018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9016387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296988" y="2320925"/>
            <a:ext cx="7429500" cy="2773363"/>
          </a:xfrm>
        </p:spPr>
        <p:txBody>
          <a:bodyPr/>
          <a:lstStyle>
            <a:lvl1pPr>
              <a:defRPr sz="5200"/>
            </a:lvl1pPr>
          </a:lstStyle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285875" y="5299075"/>
            <a:ext cx="7429500" cy="1055688"/>
          </a:xfrm>
        </p:spPr>
        <p:txBody>
          <a:bodyPr/>
          <a:lstStyle>
            <a:lvl1pPr marL="0" indent="0">
              <a:buFontTx/>
              <a:buNone/>
              <a:defRPr sz="3200"/>
            </a:lvl1pPr>
          </a:lstStyle>
          <a:p>
            <a:r>
              <a:rPr lang="de-DE" smtClean="0"/>
              <a:t>Formatvorlage des Untertitelmasters durch Klicken bearbeiten</a:t>
            </a:r>
            <a:endParaRPr lang="en-GB"/>
          </a:p>
        </p:txBody>
      </p:sp>
      <p:pic>
        <p:nvPicPr>
          <p:cNvPr id="23596" name="Picture 44" descr="Logo ISB"/>
          <p:cNvPicPr>
            <a:picLocks noChangeAspect="1" noChangeArrowheads="1"/>
          </p:cNvPicPr>
          <p:nvPr userDrawn="1"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273050" y="6237288"/>
            <a:ext cx="1419225" cy="400050"/>
          </a:xfrm>
          <a:prstGeom prst="rect">
            <a:avLst/>
          </a:prstGeom>
          <a:noFill/>
        </p:spPr>
      </p:pic>
      <p:pic>
        <p:nvPicPr>
          <p:cNvPr id="23598" name="Picture 46" descr="Logo KdK"/>
          <p:cNvPicPr>
            <a:picLocks noChangeAspect="1" noChangeArrowheads="1"/>
          </p:cNvPicPr>
          <p:nvPr userDrawn="1"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1971675" y="6238897"/>
            <a:ext cx="1952625" cy="333375"/>
          </a:xfrm>
          <a:prstGeom prst="rect">
            <a:avLst/>
          </a:prstGeom>
          <a:noFill/>
        </p:spPr>
      </p:pic>
      <p:sp>
        <p:nvSpPr>
          <p:cNvPr id="23600" name="Rectangle 48"/>
          <p:cNvSpPr>
            <a:spLocks noGrp="1" noChangeArrowheads="1"/>
          </p:cNvSpPr>
          <p:nvPr>
            <p:ph type="dt" sz="quarter" idx="2"/>
          </p:nvPr>
        </p:nvSpPr>
        <p:spPr>
          <a:xfrm>
            <a:off x="457200" y="6245225"/>
            <a:ext cx="2133600" cy="476250"/>
          </a:xfrm>
        </p:spPr>
        <p:txBody>
          <a:bodyPr lIns="91440" tIns="45720" rIns="91440" bIns="45720"/>
          <a:lstStyle>
            <a:lvl1pPr algn="l">
              <a:defRPr sz="1400">
                <a:latin typeface="Times" pitchFamily="18" charset="0"/>
              </a:defRPr>
            </a:lvl1pPr>
          </a:lstStyle>
          <a:p>
            <a:fld id="{79E4A166-9E27-46C8-861C-11284B4F9CCC}" type="datetime1">
              <a:rPr lang="de-DE" smtClean="0">
                <a:solidFill>
                  <a:srgbClr val="000000"/>
                </a:solidFill>
              </a:rPr>
              <a:pPr/>
              <a:t>30.09.2015</a:t>
            </a:fld>
            <a:endParaRPr lang="de-CH" dirty="0">
              <a:solidFill>
                <a:srgbClr val="000000"/>
              </a:solidFill>
            </a:endParaRPr>
          </a:p>
        </p:txBody>
      </p:sp>
      <p:sp>
        <p:nvSpPr>
          <p:cNvPr id="23601" name="Rectangle 49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</p:spPr>
        <p:txBody>
          <a:bodyPr lIns="91440" tIns="45720" rIns="91440" bIns="45720"/>
          <a:lstStyle>
            <a:lvl1pPr algn="ctr" eaLnBrk="0" hangingPunct="0">
              <a:defRPr sz="1400">
                <a:latin typeface="Times" pitchFamily="18" charset="0"/>
              </a:defRPr>
            </a:lvl1pPr>
          </a:lstStyle>
          <a:p>
            <a:endParaRPr lang="de-CH">
              <a:solidFill>
                <a:srgbClr val="000000"/>
              </a:solidFill>
            </a:endParaRPr>
          </a:p>
        </p:txBody>
      </p:sp>
      <p:pic>
        <p:nvPicPr>
          <p:cNvPr id="23602" name="Picture 50" descr="header"/>
          <p:cNvPicPr>
            <a:picLocks noChangeAspect="1" noChangeArrowheads="1"/>
          </p:cNvPicPr>
          <p:nvPr userDrawn="1"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0" y="-4763"/>
            <a:ext cx="9144000" cy="981076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 smtClean="0"/>
              <a:t>Bild durch Klicken auf Symbol hinzufügen</a:t>
            </a:r>
            <a:endParaRPr lang="de-C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CH">
              <a:solidFill>
                <a:srgbClr val="000000"/>
              </a:solidFill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fld id="{89A394A5-CC5E-4BB7-BB8E-B6E014174147}" type="datetime1">
              <a:rPr lang="de-DE" smtClean="0">
                <a:solidFill>
                  <a:srgbClr val="000000"/>
                </a:solidFill>
              </a:rPr>
              <a:pPr/>
              <a:t>30.09.2015</a:t>
            </a:fld>
            <a:endParaRPr lang="de-CH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CH">
              <a:solidFill>
                <a:srgbClr val="000000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fld id="{C14FE71A-89AB-4522-B027-630BCB50BD33}" type="datetime1">
              <a:rPr lang="de-DE" smtClean="0">
                <a:solidFill>
                  <a:srgbClr val="000000"/>
                </a:solidFill>
              </a:rPr>
              <a:pPr/>
              <a:t>30.09.2015</a:t>
            </a:fld>
            <a:endParaRPr lang="de-CH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32575" y="323850"/>
            <a:ext cx="2125663" cy="5903913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0825" y="323850"/>
            <a:ext cx="6229350" cy="5903913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CH">
              <a:solidFill>
                <a:srgbClr val="000000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fld id="{6E7F8C56-AD31-4D90-A7C5-B14C5C96E0A7}" type="datetime1">
              <a:rPr lang="de-DE" smtClean="0">
                <a:solidFill>
                  <a:srgbClr val="000000"/>
                </a:solidFill>
              </a:rPr>
              <a:pPr/>
              <a:t>30.09.2015</a:t>
            </a:fld>
            <a:endParaRPr lang="de-CH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el und vier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250825" y="323850"/>
            <a:ext cx="8507413" cy="98901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50825" y="1449388"/>
            <a:ext cx="4176713" cy="2312987"/>
          </a:xfrm>
        </p:spPr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579938" y="1449388"/>
            <a:ext cx="4178300" cy="2312987"/>
          </a:xfrm>
        </p:spPr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250825" y="3914775"/>
            <a:ext cx="4176713" cy="2312988"/>
          </a:xfrm>
        </p:spPr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79938" y="3914775"/>
            <a:ext cx="4178300" cy="2312988"/>
          </a:xfrm>
        </p:spPr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>
          <a:xfrm>
            <a:off x="2051050" y="6381750"/>
            <a:ext cx="3384550" cy="360363"/>
          </a:xfrm>
        </p:spPr>
        <p:txBody>
          <a:bodyPr/>
          <a:lstStyle>
            <a:lvl1pPr>
              <a:defRPr/>
            </a:lvl1pPr>
          </a:lstStyle>
          <a:p>
            <a:endParaRPr lang="de-CH">
              <a:solidFill>
                <a:srgbClr val="000000"/>
              </a:solidFill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1"/>
          </p:nvPr>
        </p:nvSpPr>
        <p:spPr>
          <a:xfrm>
            <a:off x="6227763" y="6381750"/>
            <a:ext cx="2133600" cy="360363"/>
          </a:xfrm>
        </p:spPr>
        <p:txBody>
          <a:bodyPr/>
          <a:lstStyle>
            <a:lvl1pPr>
              <a:defRPr/>
            </a:lvl1pPr>
          </a:lstStyle>
          <a:p>
            <a:fld id="{80BDB1C7-D513-489E-831A-43F4D758F403}" type="datetime1">
              <a:rPr lang="de-DE" smtClean="0">
                <a:solidFill>
                  <a:srgbClr val="000000"/>
                </a:solidFill>
              </a:rPr>
              <a:pPr/>
              <a:t>30.09.2015</a:t>
            </a:fld>
            <a:endParaRPr lang="de-CH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el, Inhalt und 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0825" y="323850"/>
            <a:ext cx="8507413" cy="98901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0825" y="1449388"/>
            <a:ext cx="4176713" cy="4778375"/>
          </a:xfrm>
        </p:spPr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579938" y="1449388"/>
            <a:ext cx="4178300" cy="2312987"/>
          </a:xfrm>
        </p:spPr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579938" y="3914775"/>
            <a:ext cx="4178300" cy="2312988"/>
          </a:xfrm>
        </p:spPr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>
          <a:xfrm>
            <a:off x="2051050" y="6381750"/>
            <a:ext cx="3384550" cy="360363"/>
          </a:xfrm>
        </p:spPr>
        <p:txBody>
          <a:bodyPr/>
          <a:lstStyle>
            <a:lvl1pPr>
              <a:defRPr/>
            </a:lvl1pPr>
          </a:lstStyle>
          <a:p>
            <a:endParaRPr lang="de-CH">
              <a:solidFill>
                <a:srgbClr val="000000"/>
              </a:solidFill>
            </a:endParaRP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1"/>
          </p:nvPr>
        </p:nvSpPr>
        <p:spPr>
          <a:xfrm>
            <a:off x="6227763" y="6381750"/>
            <a:ext cx="2133600" cy="360363"/>
          </a:xfrm>
        </p:spPr>
        <p:txBody>
          <a:bodyPr/>
          <a:lstStyle>
            <a:lvl1pPr>
              <a:defRPr/>
            </a:lvl1pPr>
          </a:lstStyle>
          <a:p>
            <a:fld id="{BDF56FB2-4702-4E1D-BC80-820D65FED44E}" type="datetime1">
              <a:rPr lang="de-DE" smtClean="0">
                <a:solidFill>
                  <a:srgbClr val="000000"/>
                </a:solidFill>
              </a:rPr>
              <a:pPr/>
              <a:t>30.09.2015</a:t>
            </a:fld>
            <a:endParaRPr lang="de-CH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el, Text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0825" y="323850"/>
            <a:ext cx="8507413" cy="98901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250825" y="1449388"/>
            <a:ext cx="4176713" cy="4778375"/>
          </a:xfrm>
        </p:spPr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9938" y="1449388"/>
            <a:ext cx="4178300" cy="4778375"/>
          </a:xfrm>
        </p:spPr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2051050" y="6381750"/>
            <a:ext cx="3384550" cy="360363"/>
          </a:xfrm>
        </p:spPr>
        <p:txBody>
          <a:bodyPr/>
          <a:lstStyle>
            <a:lvl1pPr>
              <a:defRPr/>
            </a:lvl1pPr>
          </a:lstStyle>
          <a:p>
            <a:endParaRPr lang="de-CH">
              <a:solidFill>
                <a:srgbClr val="000000"/>
              </a:solidFill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1"/>
          </p:nvPr>
        </p:nvSpPr>
        <p:spPr>
          <a:xfrm>
            <a:off x="6227763" y="6381750"/>
            <a:ext cx="2133600" cy="360363"/>
          </a:xfrm>
        </p:spPr>
        <p:txBody>
          <a:bodyPr/>
          <a:lstStyle>
            <a:lvl1pPr>
              <a:defRPr/>
            </a:lvl1pPr>
          </a:lstStyle>
          <a:p>
            <a:fld id="{D4C9FB9B-07E7-4E6B-8FE0-58BB6431D6D5}" type="datetime1">
              <a:rPr lang="de-DE" smtClean="0">
                <a:solidFill>
                  <a:srgbClr val="000000"/>
                </a:solidFill>
              </a:rPr>
              <a:pPr/>
              <a:t>30.09.2015</a:t>
            </a:fld>
            <a:endParaRPr lang="de-CH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>
    <p:fad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CH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CH"/>
          </a:p>
        </p:txBody>
      </p:sp>
    </p:spTree>
  </p:cSld>
  <p:clrMapOvr>
    <a:masterClrMapping/>
  </p:clrMapOvr>
  <p:transition>
    <p:fad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D9667-F854-4DF6-AF4A-ECF9C48A3EC3}" type="datetimeFigureOut">
              <a:rPr lang="de-CH" smtClean="0"/>
              <a:pPr/>
              <a:t>30.09.2015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9027D-4F80-46B8-BEBF-5A67447A7F82}" type="slidenum">
              <a:rPr lang="de-CH" smtClean="0"/>
              <a:pPr/>
              <a:t>‹Nr.›</a:t>
            </a:fld>
            <a:endParaRPr lang="de-CH"/>
          </a:p>
        </p:txBody>
      </p:sp>
    </p:spTree>
  </p:cSld>
  <p:clrMapOvr>
    <a:masterClrMapping/>
  </p:clrMapOvr>
  <p:transition>
    <p:fad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D9667-F854-4DF6-AF4A-ECF9C48A3EC3}" type="datetimeFigureOut">
              <a:rPr lang="de-CH" smtClean="0"/>
              <a:pPr/>
              <a:t>30.09.2015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9027D-4F80-46B8-BEBF-5A67447A7F82}" type="slidenum">
              <a:rPr lang="de-CH" smtClean="0"/>
              <a:pPr/>
              <a:t>‹Nr.›</a:t>
            </a:fld>
            <a:endParaRPr lang="de-CH"/>
          </a:p>
        </p:txBody>
      </p:sp>
    </p:spTree>
  </p:cSld>
  <p:clrMapOvr>
    <a:masterClrMapping/>
  </p:clrMapOvr>
  <p:transition>
    <p:fad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D9667-F854-4DF6-AF4A-ECF9C48A3EC3}" type="datetimeFigureOut">
              <a:rPr lang="de-CH" smtClean="0"/>
              <a:pPr/>
              <a:t>30.09.2015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9027D-4F80-46B8-BEBF-5A67447A7F82}" type="slidenum">
              <a:rPr lang="de-CH" smtClean="0"/>
              <a:pPr/>
              <a:t>‹Nr.›</a:t>
            </a:fld>
            <a:endParaRPr lang="de-CH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fld id="{21CA762C-0B03-423F-B953-55299A727CAB}" type="datetime1">
              <a:rPr lang="de-DE" smtClean="0">
                <a:solidFill>
                  <a:srgbClr val="000000"/>
                </a:solidFill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t>30.09.2015</a:t>
            </a:fld>
            <a:endParaRPr lang="de-CH">
              <a:solidFill>
                <a:srgbClr val="000000"/>
              </a:solidFill>
            </a:endParaRPr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de-CH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D9667-F854-4DF6-AF4A-ECF9C48A3EC3}" type="datetimeFigureOut">
              <a:rPr lang="de-CH" smtClean="0"/>
              <a:pPr/>
              <a:t>30.09.2015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9027D-4F80-46B8-BEBF-5A67447A7F82}" type="slidenum">
              <a:rPr lang="de-CH" smtClean="0"/>
              <a:pPr/>
              <a:t>‹Nr.›</a:t>
            </a:fld>
            <a:endParaRPr lang="de-CH"/>
          </a:p>
        </p:txBody>
      </p:sp>
    </p:spTree>
  </p:cSld>
  <p:clrMapOvr>
    <a:masterClrMapping/>
  </p:clrMapOvr>
  <p:transition>
    <p:fad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D9667-F854-4DF6-AF4A-ECF9C48A3EC3}" type="datetimeFigureOut">
              <a:rPr lang="de-CH" smtClean="0"/>
              <a:pPr/>
              <a:t>30.09.2015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9027D-4F80-46B8-BEBF-5A67447A7F82}" type="slidenum">
              <a:rPr lang="de-CH" smtClean="0"/>
              <a:pPr/>
              <a:t>‹Nr.›</a:t>
            </a:fld>
            <a:endParaRPr lang="de-CH"/>
          </a:p>
        </p:txBody>
      </p:sp>
    </p:spTree>
  </p:cSld>
  <p:clrMapOvr>
    <a:masterClrMapping/>
  </p:clrMapOvr>
  <p:transition>
    <p:fade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D9667-F854-4DF6-AF4A-ECF9C48A3EC3}" type="datetimeFigureOut">
              <a:rPr lang="de-CH" smtClean="0"/>
              <a:pPr/>
              <a:t>30.09.2015</a:t>
            </a:fld>
            <a:endParaRPr lang="de-CH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9027D-4F80-46B8-BEBF-5A67447A7F82}" type="slidenum">
              <a:rPr lang="de-CH" smtClean="0"/>
              <a:pPr/>
              <a:t>‹Nr.›</a:t>
            </a:fld>
            <a:endParaRPr lang="de-CH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D9667-F854-4DF6-AF4A-ECF9C48A3EC3}" type="datetimeFigureOut">
              <a:rPr lang="de-CH" smtClean="0"/>
              <a:pPr/>
              <a:t>30.09.2015</a:t>
            </a:fld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9027D-4F80-46B8-BEBF-5A67447A7F82}" type="slidenum">
              <a:rPr lang="de-CH" smtClean="0"/>
              <a:pPr/>
              <a:t>‹Nr.›</a:t>
            </a:fld>
            <a:endParaRPr lang="de-CH"/>
          </a:p>
        </p:txBody>
      </p:sp>
    </p:spTree>
  </p:cSld>
  <p:clrMapOvr>
    <a:masterClrMapping/>
  </p:clrMapOvr>
  <p:transition>
    <p:fade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D9667-F854-4DF6-AF4A-ECF9C48A3EC3}" type="datetimeFigureOut">
              <a:rPr lang="de-CH" smtClean="0"/>
              <a:pPr/>
              <a:t>30.09.2015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9027D-4F80-46B8-BEBF-5A67447A7F82}" type="slidenum">
              <a:rPr lang="de-CH" smtClean="0"/>
              <a:pPr/>
              <a:t>‹Nr.›</a:t>
            </a:fld>
            <a:endParaRPr lang="de-CH"/>
          </a:p>
        </p:txBody>
      </p:sp>
    </p:spTree>
  </p:cSld>
  <p:clrMapOvr>
    <a:masterClrMapping/>
  </p:clrMapOvr>
  <p:transition>
    <p:fade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CH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D9667-F854-4DF6-AF4A-ECF9C48A3EC3}" type="datetimeFigureOut">
              <a:rPr lang="de-CH" smtClean="0"/>
              <a:pPr/>
              <a:t>30.09.2015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9027D-4F80-46B8-BEBF-5A67447A7F82}" type="slidenum">
              <a:rPr lang="de-CH" smtClean="0"/>
              <a:pPr/>
              <a:t>‹Nr.›</a:t>
            </a:fld>
            <a:endParaRPr lang="de-CH"/>
          </a:p>
        </p:txBody>
      </p:sp>
    </p:spTree>
  </p:cSld>
  <p:clrMapOvr>
    <a:masterClrMapping/>
  </p:clrMapOvr>
  <p:transition>
    <p:fade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D9667-F854-4DF6-AF4A-ECF9C48A3EC3}" type="datetimeFigureOut">
              <a:rPr lang="de-CH" smtClean="0"/>
              <a:pPr/>
              <a:t>30.09.2015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9027D-4F80-46B8-BEBF-5A67447A7F82}" type="slidenum">
              <a:rPr lang="de-CH" smtClean="0"/>
              <a:pPr/>
              <a:t>‹Nr.›</a:t>
            </a:fld>
            <a:endParaRPr lang="de-CH"/>
          </a:p>
        </p:txBody>
      </p:sp>
    </p:spTree>
  </p:cSld>
  <p:clrMapOvr>
    <a:masterClrMapping/>
  </p:clrMapOvr>
  <p:transition>
    <p:fade/>
  </p:transition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D9667-F854-4DF6-AF4A-ECF9C48A3EC3}" type="datetimeFigureOut">
              <a:rPr lang="de-CH" smtClean="0"/>
              <a:pPr/>
              <a:t>30.09.2015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9027D-4F80-46B8-BEBF-5A67447A7F82}" type="slidenum">
              <a:rPr lang="de-CH" smtClean="0"/>
              <a:pPr/>
              <a:t>‹Nr.›</a:t>
            </a:fld>
            <a:endParaRPr lang="de-CH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DF516-27F3-478A-8AC1-D60EAAA8E301}" type="datetimeFigureOut">
              <a:rPr lang="de-CH" smtClean="0"/>
              <a:pPr/>
              <a:t>30.09.2015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10B6E-36AE-4CF6-9F4A-70DBE0877122}" type="slidenum">
              <a:rPr lang="de-CH" smtClean="0"/>
              <a:pPr/>
              <a:t>‹Nr.›</a:t>
            </a:fld>
            <a:endParaRPr lang="de-CH"/>
          </a:p>
        </p:txBody>
      </p:sp>
    </p:spTree>
  </p:cSld>
  <p:clrMapOvr>
    <a:masterClrMapping/>
  </p:clrMapOvr>
  <p:transition>
    <p:fade/>
  </p:transition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DF516-27F3-478A-8AC1-D60EAAA8E301}" type="datetimeFigureOut">
              <a:rPr lang="de-CH" smtClean="0"/>
              <a:pPr/>
              <a:t>30.09.2015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10B6E-36AE-4CF6-9F4A-70DBE0877122}" type="slidenum">
              <a:rPr lang="de-CH" smtClean="0"/>
              <a:pPr/>
              <a:t>‹Nr.›</a:t>
            </a:fld>
            <a:endParaRPr lang="de-CH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de-CH">
              <a:solidFill>
                <a:srgbClr val="000000"/>
              </a:solidFill>
            </a:endParaRP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fld id="{21CA762C-0B03-423F-B953-55299A727CAB}" type="datetime1">
              <a:rPr lang="de-DE" smtClean="0">
                <a:solidFill>
                  <a:srgbClr val="000000"/>
                </a:solidFill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t>30.09.2015</a:t>
            </a:fld>
            <a:endParaRPr lang="de-CH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DF516-27F3-478A-8AC1-D60EAAA8E301}" type="datetimeFigureOut">
              <a:rPr lang="de-CH" smtClean="0"/>
              <a:pPr/>
              <a:t>30.09.2015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10B6E-36AE-4CF6-9F4A-70DBE0877122}" type="slidenum">
              <a:rPr lang="de-CH" smtClean="0"/>
              <a:pPr/>
              <a:t>‹Nr.›</a:t>
            </a:fld>
            <a:endParaRPr lang="de-CH"/>
          </a:p>
        </p:txBody>
      </p:sp>
    </p:spTree>
  </p:cSld>
  <p:clrMapOvr>
    <a:masterClrMapping/>
  </p:clrMapOvr>
  <p:transition>
    <p:fade/>
  </p:transition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DF516-27F3-478A-8AC1-D60EAAA8E301}" type="datetimeFigureOut">
              <a:rPr lang="de-CH" smtClean="0"/>
              <a:pPr/>
              <a:t>30.09.2015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10B6E-36AE-4CF6-9F4A-70DBE0877122}" type="slidenum">
              <a:rPr lang="de-CH" smtClean="0"/>
              <a:pPr/>
              <a:t>‹Nr.›</a:t>
            </a:fld>
            <a:endParaRPr lang="de-CH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DF516-27F3-478A-8AC1-D60EAAA8E301}" type="datetimeFigureOut">
              <a:rPr lang="de-CH" smtClean="0"/>
              <a:pPr/>
              <a:t>30.09.2015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10B6E-36AE-4CF6-9F4A-70DBE0877122}" type="slidenum">
              <a:rPr lang="de-CH" smtClean="0"/>
              <a:pPr/>
              <a:t>‹Nr.›</a:t>
            </a:fld>
            <a:endParaRPr lang="de-CH"/>
          </a:p>
        </p:txBody>
      </p:sp>
    </p:spTree>
  </p:cSld>
  <p:clrMapOvr>
    <a:masterClrMapping/>
  </p:clrMapOvr>
  <p:transition>
    <p:fade/>
  </p:transition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DF516-27F3-478A-8AC1-D60EAAA8E301}" type="datetimeFigureOut">
              <a:rPr lang="de-CH" smtClean="0"/>
              <a:pPr/>
              <a:t>30.09.2015</a:t>
            </a:fld>
            <a:endParaRPr lang="de-CH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10B6E-36AE-4CF6-9F4A-70DBE0877122}" type="slidenum">
              <a:rPr lang="de-CH" smtClean="0"/>
              <a:pPr/>
              <a:t>‹Nr.›</a:t>
            </a:fld>
            <a:endParaRPr lang="de-CH"/>
          </a:p>
        </p:txBody>
      </p:sp>
    </p:spTree>
  </p:cSld>
  <p:clrMapOvr>
    <a:masterClrMapping/>
  </p:clrMapOvr>
  <p:transition>
    <p:fade/>
  </p:transition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DF516-27F3-478A-8AC1-D60EAAA8E301}" type="datetimeFigureOut">
              <a:rPr lang="de-CH" smtClean="0"/>
              <a:pPr/>
              <a:t>30.09.2015</a:t>
            </a:fld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10B6E-36AE-4CF6-9F4A-70DBE0877122}" type="slidenum">
              <a:rPr lang="de-CH" smtClean="0"/>
              <a:pPr/>
              <a:t>‹Nr.›</a:t>
            </a:fld>
            <a:endParaRPr lang="de-CH"/>
          </a:p>
        </p:txBody>
      </p:sp>
    </p:spTree>
  </p:cSld>
  <p:clrMapOvr>
    <a:masterClrMapping/>
  </p:clrMapOvr>
  <p:transition>
    <p:fade/>
  </p:transition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DF516-27F3-478A-8AC1-D60EAAA8E301}" type="datetimeFigureOut">
              <a:rPr lang="de-CH" smtClean="0"/>
              <a:pPr/>
              <a:t>30.09.2015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10B6E-36AE-4CF6-9F4A-70DBE0877122}" type="slidenum">
              <a:rPr lang="de-CH" smtClean="0"/>
              <a:pPr/>
              <a:t>‹Nr.›</a:t>
            </a:fld>
            <a:endParaRPr lang="de-CH"/>
          </a:p>
        </p:txBody>
      </p:sp>
    </p:spTree>
  </p:cSld>
  <p:clrMapOvr>
    <a:masterClrMapping/>
  </p:clrMapOvr>
  <p:transition>
    <p:fade/>
  </p:transition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CH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DF516-27F3-478A-8AC1-D60EAAA8E301}" type="datetimeFigureOut">
              <a:rPr lang="de-CH" smtClean="0"/>
              <a:pPr/>
              <a:t>30.09.2015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10B6E-36AE-4CF6-9F4A-70DBE0877122}" type="slidenum">
              <a:rPr lang="de-CH" smtClean="0"/>
              <a:pPr/>
              <a:t>‹Nr.›</a:t>
            </a:fld>
            <a:endParaRPr lang="de-CH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DF516-27F3-478A-8AC1-D60EAAA8E301}" type="datetimeFigureOut">
              <a:rPr lang="de-CH" smtClean="0"/>
              <a:pPr/>
              <a:t>30.09.2015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10B6E-36AE-4CF6-9F4A-70DBE0877122}" type="slidenum">
              <a:rPr lang="de-CH" smtClean="0"/>
              <a:pPr/>
              <a:t>‹Nr.›</a:t>
            </a:fld>
            <a:endParaRPr lang="de-CH"/>
          </a:p>
        </p:txBody>
      </p:sp>
    </p:spTree>
  </p:cSld>
  <p:clrMapOvr>
    <a:masterClrMapping/>
  </p:clrMapOvr>
  <p:transition>
    <p:fade/>
  </p:transition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DF516-27F3-478A-8AC1-D60EAAA8E301}" type="datetimeFigureOut">
              <a:rPr lang="de-CH" smtClean="0"/>
              <a:pPr/>
              <a:t>30.09.2015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10B6E-36AE-4CF6-9F4A-70DBE0877122}" type="slidenum">
              <a:rPr lang="de-CH" smtClean="0"/>
              <a:pPr/>
              <a:t>‹Nr.›</a:t>
            </a:fld>
            <a:endParaRPr lang="de-CH"/>
          </a:p>
        </p:txBody>
      </p:sp>
    </p:spTree>
  </p:cSld>
  <p:clrMapOvr>
    <a:masterClrMapping/>
  </p:clrMapOvr>
  <p:transition>
    <p:fade/>
  </p:transition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DF516-27F3-478A-8AC1-D60EAAA8E301}" type="datetimeFigureOut">
              <a:rPr lang="de-CH" smtClean="0"/>
              <a:pPr/>
              <a:t>30.09.2015</a:t>
            </a:fld>
            <a:endParaRPr lang="de-CH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10B6E-36AE-4CF6-9F4A-70DBE0877122}" type="slidenum">
              <a:rPr lang="de-CH" smtClean="0"/>
              <a:pPr/>
              <a:t>‹Nr.›</a:t>
            </a:fld>
            <a:endParaRPr lang="de-CH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CH">
              <a:solidFill>
                <a:srgbClr val="000000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fld id="{0D4989BB-67AC-4739-A14C-6ECB5EAC3B08}" type="datetime1">
              <a:rPr lang="de-DE" smtClean="0">
                <a:solidFill>
                  <a:srgbClr val="000000"/>
                </a:solidFill>
              </a:rPr>
              <a:pPr/>
              <a:t>30.09.2015</a:t>
            </a:fld>
            <a:endParaRPr lang="de-CH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0825" y="1449388"/>
            <a:ext cx="4176713" cy="4778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9938" y="1449388"/>
            <a:ext cx="4178300" cy="4778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CH">
              <a:solidFill>
                <a:srgbClr val="000000"/>
              </a:solidFill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fld id="{7121EC44-AE9D-497A-B13F-A395F8D2F001}" type="datetime1">
              <a:rPr lang="de-DE" smtClean="0">
                <a:solidFill>
                  <a:srgbClr val="000000"/>
                </a:solidFill>
              </a:rPr>
              <a:pPr/>
              <a:t>30.09.2015</a:t>
            </a:fld>
            <a:endParaRPr lang="de-CH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CH">
              <a:solidFill>
                <a:srgbClr val="000000"/>
              </a:solidFill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fld id="{75E493AC-C56C-4E61-9BA7-1EF6B308F4A3}" type="datetime1">
              <a:rPr lang="de-DE" smtClean="0">
                <a:solidFill>
                  <a:srgbClr val="000000"/>
                </a:solidFill>
              </a:rPr>
              <a:pPr/>
              <a:t>30.09.2015</a:t>
            </a:fld>
            <a:endParaRPr lang="de-CH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CH">
              <a:solidFill>
                <a:srgbClr val="0000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fld id="{7831D498-6F9A-4466-9022-7DA8BA27A18C}" type="datetime1">
              <a:rPr lang="de-DE" smtClean="0">
                <a:solidFill>
                  <a:srgbClr val="000000"/>
                </a:solidFill>
              </a:rPr>
              <a:pPr/>
              <a:t>30.09.2015</a:t>
            </a:fld>
            <a:endParaRPr lang="de-CH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CH">
              <a:solidFill>
                <a:srgbClr val="000000"/>
              </a:solidFill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fld id="{827BC651-7548-4E6E-AF83-59C7CD55AA74}" type="datetime1">
              <a:rPr lang="de-DE" smtClean="0">
                <a:solidFill>
                  <a:srgbClr val="000000"/>
                </a:solidFill>
              </a:rPr>
              <a:pPr/>
              <a:t>30.09.2015</a:t>
            </a:fld>
            <a:endParaRPr lang="de-CH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CH">
              <a:solidFill>
                <a:srgbClr val="000000"/>
              </a:solidFill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fld id="{EF4240F4-D645-4026-BF27-2022E1265837}" type="datetime1">
              <a:rPr lang="de-DE" smtClean="0">
                <a:solidFill>
                  <a:srgbClr val="000000"/>
                </a:solidFill>
              </a:rPr>
              <a:pPr/>
              <a:t>30.09.2015</a:t>
            </a:fld>
            <a:endParaRPr lang="de-CH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3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8.xml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11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1.xml"/><Relationship Id="rId10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5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5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30.xml"/><Relationship Id="rId7" Type="http://schemas.openxmlformats.org/officeDocument/2006/relationships/slideLayout" Target="../slideLayouts/slideLayout34.xml"/><Relationship Id="rId12" Type="http://schemas.openxmlformats.org/officeDocument/2006/relationships/slideLayout" Target="../slideLayouts/slideLayout39.xml"/><Relationship Id="rId2" Type="http://schemas.openxmlformats.org/officeDocument/2006/relationships/slideLayout" Target="../slideLayouts/slideLayout29.xml"/><Relationship Id="rId1" Type="http://schemas.openxmlformats.org/officeDocument/2006/relationships/slideLayout" Target="../slideLayouts/slideLayout28.xml"/><Relationship Id="rId6" Type="http://schemas.openxmlformats.org/officeDocument/2006/relationships/slideLayout" Target="../slideLayouts/slideLayout33.xml"/><Relationship Id="rId11" Type="http://schemas.openxmlformats.org/officeDocument/2006/relationships/slideLayout" Target="../slideLayouts/slideLayout38.xml"/><Relationship Id="rId5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37.xml"/><Relationship Id="rId4" Type="http://schemas.openxmlformats.org/officeDocument/2006/relationships/slideLayout" Target="../slideLayouts/slideLayout31.xml"/><Relationship Id="rId9" Type="http://schemas.openxmlformats.org/officeDocument/2006/relationships/slideLayout" Target="../slideLayouts/slideLayout3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" name="Text Box 25"/>
          <p:cNvSpPr txBox="1">
            <a:spLocks noChangeArrowheads="1"/>
          </p:cNvSpPr>
          <p:nvPr/>
        </p:nvSpPr>
        <p:spPr bwMode="auto">
          <a:xfrm>
            <a:off x="533400" y="304800"/>
            <a:ext cx="5105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endParaRPr lang="en-CA" sz="2400">
              <a:solidFill>
                <a:srgbClr val="000000"/>
              </a:solidFill>
            </a:endParaRPr>
          </a:p>
        </p:txBody>
      </p:sp>
      <p:sp>
        <p:nvSpPr>
          <p:cNvPr id="1051" name="Rectangle 27"/>
          <p:cNvSpPr>
            <a:spLocks noGrp="1" noChangeArrowheads="1"/>
          </p:cNvSpPr>
          <p:nvPr>
            <p:ph type="title"/>
          </p:nvPr>
        </p:nvSpPr>
        <p:spPr bwMode="auto">
          <a:xfrm>
            <a:off x="250825" y="323850"/>
            <a:ext cx="8507413" cy="989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Mastertitelformat bearbeiten</a:t>
            </a:r>
          </a:p>
        </p:txBody>
      </p:sp>
      <p:sp>
        <p:nvSpPr>
          <p:cNvPr id="1052" name="Rectangle 28"/>
          <p:cNvSpPr>
            <a:spLocks noGrp="1" noChangeArrowheads="1"/>
          </p:cNvSpPr>
          <p:nvPr>
            <p:ph type="body" idx="1"/>
          </p:nvPr>
        </p:nvSpPr>
        <p:spPr bwMode="auto">
          <a:xfrm>
            <a:off x="250825" y="1449388"/>
            <a:ext cx="8507413" cy="4778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Mastertextformat bearbeiten</a:t>
            </a:r>
          </a:p>
          <a:p>
            <a:pPr lvl="1"/>
            <a:r>
              <a:rPr lang="en-GB" smtClean="0"/>
              <a:t>Zweite Ebene</a:t>
            </a:r>
          </a:p>
          <a:p>
            <a:pPr lvl="2"/>
            <a:r>
              <a:rPr lang="en-GB" smtClean="0"/>
              <a:t>Dritte Ebene</a:t>
            </a:r>
          </a:p>
          <a:p>
            <a:pPr lvl="3"/>
            <a:r>
              <a:rPr lang="en-GB" smtClean="0"/>
              <a:t>Vierte Ebene</a:t>
            </a:r>
          </a:p>
          <a:p>
            <a:pPr lvl="4"/>
            <a:r>
              <a:rPr lang="en-GB" smtClean="0"/>
              <a:t>Fünfte Ebene</a:t>
            </a:r>
          </a:p>
        </p:txBody>
      </p:sp>
      <p:sp>
        <p:nvSpPr>
          <p:cNvPr id="1057" name="Text Box 33"/>
          <p:cNvSpPr txBox="1">
            <a:spLocks noChangeArrowheads="1"/>
          </p:cNvSpPr>
          <p:nvPr/>
        </p:nvSpPr>
        <p:spPr bwMode="auto">
          <a:xfrm>
            <a:off x="8420100" y="6381750"/>
            <a:ext cx="361950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54000" tIns="36000" rIns="54000" bIns="36000"/>
          <a:lstStyle/>
          <a:p>
            <a:pPr algn="r" eaLnBrk="0" fontAlgn="base" hangingPunct="0">
              <a:lnSpc>
                <a:spcPct val="105000"/>
              </a:lnSpc>
              <a:spcBef>
                <a:spcPct val="50000"/>
              </a:spcBef>
              <a:spcAft>
                <a:spcPct val="0"/>
              </a:spcAft>
            </a:pPr>
            <a:fld id="{52F8A311-A736-4C7E-A3F8-66A2590C4B55}" type="slidenum">
              <a:rPr lang="de-CH" sz="900">
                <a:solidFill>
                  <a:srgbClr val="000000"/>
                </a:solidFill>
              </a:rPr>
              <a:pPr algn="r" eaLnBrk="0" fontAlgn="base" hangingPunct="0">
                <a:lnSpc>
                  <a:spcPct val="105000"/>
                </a:lnSpc>
                <a:spcBef>
                  <a:spcPct val="50000"/>
                </a:spcBef>
                <a:spcAft>
                  <a:spcPct val="0"/>
                </a:spcAft>
              </a:pPr>
              <a:t>‹Nr.›</a:t>
            </a:fld>
            <a:r>
              <a:rPr lang="de-CH" sz="90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1070" name="Rectangle 4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051050" y="6381750"/>
            <a:ext cx="3384550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54000" tIns="36000" rIns="54000" bIns="3600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900"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de-CH">
              <a:solidFill>
                <a:srgbClr val="000000"/>
              </a:solidFill>
            </a:endParaRPr>
          </a:p>
        </p:txBody>
      </p:sp>
      <p:sp>
        <p:nvSpPr>
          <p:cNvPr id="1073" name="Rectangle 4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227763" y="6381750"/>
            <a:ext cx="2133600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54000" tIns="36000" rIns="54000" bIns="36000" numCol="1" anchor="t" anchorCtr="0" compatLnSpc="1">
            <a:prstTxWarp prst="textNoShape">
              <a:avLst/>
            </a:prstTxWarp>
          </a:bodyPr>
          <a:lstStyle>
            <a:lvl1pPr algn="r">
              <a:defRPr sz="900">
                <a:latin typeface="+mn-lt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fld id="{21CA762C-0B03-423F-B953-55299A727CAB}" type="datetime1">
              <a:rPr lang="de-DE" smtClean="0">
                <a:solidFill>
                  <a:srgbClr val="000000"/>
                </a:solidFill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t>30.09.2015</a:t>
            </a:fld>
            <a:endParaRPr lang="de-CH">
              <a:solidFill>
                <a:srgbClr val="000000"/>
              </a:solidFill>
            </a:endParaRPr>
          </a:p>
        </p:txBody>
      </p:sp>
      <p:pic>
        <p:nvPicPr>
          <p:cNvPr id="9" name="Picture 7" descr="egovernment"/>
          <p:cNvPicPr>
            <a:picLocks noChangeAspect="1" noChangeArrowheads="1"/>
          </p:cNvPicPr>
          <p:nvPr userDrawn="1"/>
        </p:nvPicPr>
        <p:blipFill>
          <a:blip r:embed="rId18" cstate="email"/>
          <a:srcRect/>
          <a:stretch>
            <a:fillRect/>
          </a:stretch>
        </p:blipFill>
        <p:spPr bwMode="auto">
          <a:xfrm>
            <a:off x="190481" y="6310336"/>
            <a:ext cx="166687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64" name="Line 40"/>
          <p:cNvSpPr>
            <a:spLocks noChangeShapeType="1"/>
          </p:cNvSpPr>
          <p:nvPr/>
        </p:nvSpPr>
        <p:spPr bwMode="auto">
          <a:xfrm flipH="1" flipV="1">
            <a:off x="179388" y="6308725"/>
            <a:ext cx="8602662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de-CH" sz="2400">
              <a:solidFill>
                <a:srgbClr val="000000"/>
              </a:solidFill>
              <a:latin typeface="Times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75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  <p:sldLayoutId id="2147483672" r:id="rId13"/>
    <p:sldLayoutId id="2147483673" r:id="rId14"/>
    <p:sldLayoutId id="2147483674" r:id="rId15"/>
    <p:sldLayoutId id="2147483705" r:id="rId16"/>
  </p:sldLayoutIdLst>
  <p:transition>
    <p:fade/>
  </p:transition>
  <p:timing>
    <p:tnLst>
      <p:par>
        <p:cTn id="1" dur="indefinite" restart="never" nodeType="tmRoot"/>
      </p:par>
    </p:tnLst>
  </p:timing>
  <p:hf sldNum="0"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BD002B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BD002B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BD002B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BD002B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BD002B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BD002B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BD002B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BD002B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BD002B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1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Char char="•"/>
        <a:defRPr sz="21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B2B2B2"/>
        </a:buClr>
        <a:buChar char="•"/>
        <a:defRPr sz="21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C0C0C0"/>
        </a:buClr>
        <a:buChar char="•"/>
        <a:defRPr sz="21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DDDDDD"/>
        </a:buClr>
        <a:buChar char="•"/>
        <a:defRPr sz="21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DDDDDD"/>
        </a:buClr>
        <a:buChar char="•"/>
        <a:defRPr sz="21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DDDDDD"/>
        </a:buClr>
        <a:buChar char="•"/>
        <a:defRPr sz="21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DDDDDD"/>
        </a:buClr>
        <a:buChar char="•"/>
        <a:defRPr sz="21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DDDDDD"/>
        </a:buClr>
        <a:buChar char="•"/>
        <a:defRPr sz="21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BD9667-F854-4DF6-AF4A-ECF9C48A3EC3}" type="datetimeFigureOut">
              <a:rPr lang="de-CH" smtClean="0"/>
              <a:pPr/>
              <a:t>30.09.2015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29027D-4F80-46B8-BEBF-5A67447A7F82}" type="slidenum">
              <a:rPr lang="de-CH" smtClean="0"/>
              <a:pPr/>
              <a:t>‹Nr.›</a:t>
            </a:fld>
            <a:endParaRPr lang="de-C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</p:sldLayoutIdLst>
  <p:transition>
    <p:fade/>
  </p:transition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3DF516-27F3-478A-8AC1-D60EAAA8E301}" type="datetimeFigureOut">
              <a:rPr lang="de-CH" smtClean="0"/>
              <a:pPr/>
              <a:t>30.09.2015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D10B6E-36AE-4CF6-9F4A-70DBE0877122}" type="slidenum">
              <a:rPr lang="de-CH" smtClean="0"/>
              <a:pPr/>
              <a:t>‹Nr.›</a:t>
            </a:fld>
            <a:endParaRPr lang="de-C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  <p:sldLayoutId id="2147483700" r:id="rId12"/>
  </p:sldLayoutIdLst>
  <p:transition>
    <p:fade/>
  </p:transition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CH" sz="4800" dirty="0" smtClean="0"/>
              <a:t>OGD Schweiz</a:t>
            </a:r>
            <a:endParaRPr lang="de-CH" sz="4800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296988" y="3140968"/>
            <a:ext cx="7534597" cy="1775768"/>
          </a:xfrm>
        </p:spPr>
        <p:txBody>
          <a:bodyPr/>
          <a:lstStyle/>
          <a:p>
            <a:r>
              <a:rPr lang="de-CH" dirty="0"/>
              <a:t>DCAT </a:t>
            </a:r>
            <a:r>
              <a:rPr lang="de-CH" dirty="0" err="1"/>
              <a:t>Application</a:t>
            </a:r>
            <a:r>
              <a:rPr lang="de-CH" dirty="0"/>
              <a:t> Profile </a:t>
            </a:r>
            <a:r>
              <a:rPr lang="de-CH" dirty="0" err="1"/>
              <a:t>for</a:t>
            </a:r>
            <a:r>
              <a:rPr lang="de-CH" dirty="0"/>
              <a:t> Swiss </a:t>
            </a:r>
            <a:r>
              <a:rPr lang="de-CH" dirty="0" err="1"/>
              <a:t>data</a:t>
            </a:r>
            <a:r>
              <a:rPr lang="de-CH" dirty="0"/>
              <a:t> </a:t>
            </a:r>
            <a:r>
              <a:rPr lang="de-CH" dirty="0" err="1"/>
              <a:t>portals</a:t>
            </a:r>
            <a:r>
              <a:rPr lang="de-CH" dirty="0"/>
              <a:t> </a:t>
            </a:r>
            <a:endParaRPr lang="de-CH" dirty="0" smtClean="0"/>
          </a:p>
          <a:p>
            <a:r>
              <a:rPr lang="de-CH" sz="1400" dirty="0"/>
              <a:t/>
            </a:r>
            <a:br>
              <a:rPr lang="de-CH" sz="1400" dirty="0"/>
            </a:br>
            <a:endParaRPr lang="de-CH" sz="2000" dirty="0" smtClean="0"/>
          </a:p>
          <a:p>
            <a:r>
              <a:rPr lang="de-CH" sz="2000" dirty="0" smtClean="0"/>
              <a:t>September 2015 </a:t>
            </a:r>
            <a:endParaRPr lang="de-CH" sz="2000" dirty="0"/>
          </a:p>
          <a:p>
            <a:pPr>
              <a:lnSpc>
                <a:spcPct val="80000"/>
              </a:lnSpc>
            </a:pPr>
            <a:endParaRPr lang="fr-CH" sz="28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Seite </a:t>
            </a:r>
            <a:fld id="{5DAC2734-84CF-4E5C-A414-6F9B7B77B9CF}" type="slidenum">
              <a:rPr lang="en-US"/>
              <a:pPr>
                <a:defRPr/>
              </a:pPr>
              <a:t>2</a:t>
            </a:fld>
            <a:endParaRPr lang="en-US"/>
          </a:p>
        </p:txBody>
      </p:sp>
      <p:sp>
        <p:nvSpPr>
          <p:cNvPr id="6148" name="Rectangle 3"/>
          <p:cNvSpPr>
            <a:spLocks noChangeArrowheads="1"/>
          </p:cNvSpPr>
          <p:nvPr/>
        </p:nvSpPr>
        <p:spPr bwMode="auto">
          <a:xfrm>
            <a:off x="467544" y="-601"/>
            <a:ext cx="7576471" cy="936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l"/>
            <a:r>
              <a:rPr lang="de-CH" sz="2400" b="1" dirty="0">
                <a:solidFill>
                  <a:srgbClr val="BD002B"/>
                </a:solidFill>
                <a:latin typeface="+mj-lt"/>
                <a:ea typeface="+mj-ea"/>
                <a:cs typeface="+mj-cs"/>
              </a:rPr>
              <a:t>Classes and elements of the DCAT Application Profile for Swiss data portals</a:t>
            </a:r>
          </a:p>
        </p:txBody>
      </p:sp>
      <p:pic>
        <p:nvPicPr>
          <p:cNvPr id="3" name="Grafik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5333" y="1055201"/>
            <a:ext cx="7933333" cy="50380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0658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39066"/>
            <a:ext cx="9144000" cy="4950746"/>
          </a:xfrm>
          <a:prstGeom prst="rect">
            <a:avLst/>
          </a:prstGeom>
        </p:spPr>
      </p:pic>
      <p:sp>
        <p:nvSpPr>
          <p:cNvPr id="5" name="Oval 4"/>
          <p:cNvSpPr/>
          <p:nvPr/>
        </p:nvSpPr>
        <p:spPr>
          <a:xfrm>
            <a:off x="3933654" y="4318976"/>
            <a:ext cx="312109" cy="312109"/>
          </a:xfrm>
          <a:prstGeom prst="ellipse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lang="en-US">
                <a:latin typeface="Palatino"/>
                <a:cs typeface="Palatino"/>
              </a:rPr>
              <a:t>II</a:t>
            </a:r>
          </a:p>
        </p:txBody>
      </p:sp>
      <p:sp>
        <p:nvSpPr>
          <p:cNvPr id="6" name="Oval 5"/>
          <p:cNvSpPr/>
          <p:nvPr/>
        </p:nvSpPr>
        <p:spPr>
          <a:xfrm>
            <a:off x="7906706" y="4385295"/>
            <a:ext cx="312109" cy="312109"/>
          </a:xfrm>
          <a:prstGeom prst="ellipse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>
                <a:latin typeface="Palatino"/>
                <a:cs typeface="Palatino"/>
              </a:rPr>
              <a:t>I</a:t>
            </a:r>
          </a:p>
        </p:txBody>
      </p:sp>
      <p:sp>
        <p:nvSpPr>
          <p:cNvPr id="7" name="Oval 6"/>
          <p:cNvSpPr/>
          <p:nvPr/>
        </p:nvSpPr>
        <p:spPr>
          <a:xfrm>
            <a:off x="6382101" y="4347634"/>
            <a:ext cx="312109" cy="312109"/>
          </a:xfrm>
          <a:prstGeom prst="ellipse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lang="en-US">
                <a:latin typeface="Palatino"/>
                <a:cs typeface="Palatino"/>
              </a:rPr>
              <a:t>3</a:t>
            </a:r>
          </a:p>
        </p:txBody>
      </p:sp>
      <p:sp>
        <p:nvSpPr>
          <p:cNvPr id="8" name="Oval 7"/>
          <p:cNvSpPr/>
          <p:nvPr/>
        </p:nvSpPr>
        <p:spPr>
          <a:xfrm>
            <a:off x="5580301" y="4347634"/>
            <a:ext cx="312109" cy="312109"/>
          </a:xfrm>
          <a:prstGeom prst="ellipse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lang="en-US">
                <a:latin typeface="Palatino"/>
                <a:cs typeface="Palatino"/>
              </a:rPr>
              <a:t>4</a:t>
            </a:r>
          </a:p>
        </p:txBody>
      </p:sp>
      <p:grpSp>
        <p:nvGrpSpPr>
          <p:cNvPr id="4" name="Gruppieren 3"/>
          <p:cNvGrpSpPr/>
          <p:nvPr/>
        </p:nvGrpSpPr>
        <p:grpSpPr>
          <a:xfrm>
            <a:off x="899592" y="5229200"/>
            <a:ext cx="7394841" cy="1074258"/>
            <a:chOff x="1137599" y="5307070"/>
            <a:chExt cx="7394841" cy="1074258"/>
          </a:xfrm>
        </p:grpSpPr>
        <p:sp>
          <p:nvSpPr>
            <p:cNvPr id="9" name="Oval 8"/>
            <p:cNvSpPr/>
            <p:nvPr/>
          </p:nvSpPr>
          <p:spPr>
            <a:xfrm>
              <a:off x="1137599" y="5307070"/>
              <a:ext cx="312109" cy="312109"/>
            </a:xfrm>
            <a:prstGeom prst="ellipse">
              <a:avLst/>
            </a:prstGeom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>
                  <a:latin typeface="Palatino"/>
                  <a:cs typeface="Palatino"/>
                </a:rPr>
                <a:t>I</a:t>
              </a:r>
            </a:p>
          </p:txBody>
        </p:sp>
        <p:sp>
          <p:nvSpPr>
            <p:cNvPr id="10" name="Oval 9"/>
            <p:cNvSpPr/>
            <p:nvPr/>
          </p:nvSpPr>
          <p:spPr>
            <a:xfrm>
              <a:off x="1137599" y="5858108"/>
              <a:ext cx="312109" cy="312109"/>
            </a:xfrm>
            <a:prstGeom prst="ellipse">
              <a:avLst/>
            </a:prstGeom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lIns="0" rIns="0" rtlCol="0" anchor="ctr"/>
            <a:lstStyle/>
            <a:p>
              <a:pPr algn="ctr"/>
              <a:r>
                <a:rPr lang="en-US">
                  <a:latin typeface="Palatino"/>
                  <a:cs typeface="Palatino"/>
                </a:rPr>
                <a:t>3</a:t>
              </a: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1505453" y="5311402"/>
              <a:ext cx="6005170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400" dirty="0"/>
                <a:t>falls die </a:t>
              </a:r>
              <a:r>
                <a:rPr lang="en-US" sz="1400" dirty="0" err="1"/>
                <a:t>Daten</a:t>
              </a:r>
              <a:r>
                <a:rPr lang="en-US" sz="1400" dirty="0"/>
                <a:t> </a:t>
              </a:r>
              <a:r>
                <a:rPr lang="en-US" sz="1400" dirty="0" err="1"/>
                <a:t>ändern</a:t>
              </a:r>
              <a:r>
                <a:rPr lang="en-US" sz="1400" dirty="0"/>
                <a:t>, </a:t>
              </a:r>
              <a:endParaRPr lang="en-US" sz="1400" dirty="0" smtClean="0"/>
            </a:p>
            <a:p>
              <a:pPr algn="l"/>
              <a:r>
                <a:rPr lang="en-US" sz="1400" dirty="0" smtClean="0"/>
                <a:t>muss </a:t>
              </a:r>
              <a:r>
                <a:rPr lang="en-US" sz="1400" dirty="0"/>
                <a:t>das Feld “</a:t>
              </a:r>
              <a:r>
                <a:rPr lang="en-US" sz="1400" dirty="0" err="1"/>
                <a:t>dct:modified</a:t>
              </a:r>
              <a:r>
                <a:rPr lang="en-US" sz="1400" dirty="0"/>
                <a:t>” </a:t>
              </a:r>
              <a:r>
                <a:rPr lang="en-US" sz="1400" dirty="0" err="1"/>
                <a:t>im</a:t>
              </a:r>
              <a:r>
                <a:rPr lang="en-US" sz="1400" dirty="0"/>
                <a:t> Dataset-</a:t>
              </a:r>
              <a:r>
                <a:rPr lang="en-US" sz="1400" dirty="0" err="1"/>
                <a:t>Metadaten</a:t>
              </a:r>
              <a:r>
                <a:rPr lang="en-US" sz="1400" dirty="0"/>
                <a:t>-Record </a:t>
              </a:r>
              <a:r>
                <a:rPr lang="en-US" sz="1400" dirty="0" err="1"/>
                <a:t>aktualisiert</a:t>
              </a:r>
              <a:r>
                <a:rPr lang="en-US" sz="1400" dirty="0"/>
                <a:t> </a:t>
              </a:r>
              <a:r>
                <a:rPr lang="en-US" sz="1400" dirty="0" err="1"/>
                <a:t>werden</a:t>
              </a:r>
              <a:r>
                <a:rPr lang="en-US" sz="1400" dirty="0"/>
                <a:t>.</a:t>
              </a:r>
            </a:p>
          </p:txBody>
        </p:sp>
        <p:sp>
          <p:nvSpPr>
            <p:cNvPr id="12" name="Oval 11"/>
            <p:cNvSpPr/>
            <p:nvPr/>
          </p:nvSpPr>
          <p:spPr>
            <a:xfrm>
              <a:off x="7932299" y="5522513"/>
              <a:ext cx="312109" cy="312109"/>
            </a:xfrm>
            <a:prstGeom prst="ellipse">
              <a:avLst/>
            </a:prstGeom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lIns="0" rIns="0" rtlCol="0" anchor="ctr"/>
            <a:lstStyle/>
            <a:p>
              <a:pPr algn="ctr"/>
              <a:r>
                <a:rPr lang="en-US">
                  <a:latin typeface="Palatino"/>
                  <a:cs typeface="Palatino"/>
                </a:rPr>
                <a:t>II</a:t>
              </a: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1505453" y="5858108"/>
              <a:ext cx="6332183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400" dirty="0"/>
                <a:t>falls </a:t>
              </a:r>
              <a:r>
                <a:rPr lang="en-US" sz="1400" dirty="0" err="1"/>
                <a:t>einDistributions-Dokument</a:t>
              </a:r>
              <a:r>
                <a:rPr lang="en-US" sz="1400" dirty="0"/>
                <a:t> </a:t>
              </a:r>
              <a:r>
                <a:rPr lang="en-US" sz="1400" dirty="0" err="1"/>
                <a:t>ändert</a:t>
              </a:r>
              <a:r>
                <a:rPr lang="en-US" sz="1400" dirty="0"/>
                <a:t>, </a:t>
              </a:r>
              <a:endParaRPr lang="en-US" sz="1400" dirty="0" smtClean="0"/>
            </a:p>
            <a:p>
              <a:pPr algn="l"/>
              <a:r>
                <a:rPr lang="en-US" sz="1400" dirty="0" smtClean="0"/>
                <a:t>muss </a:t>
              </a:r>
              <a:r>
                <a:rPr lang="en-US" sz="1400" dirty="0"/>
                <a:t>das Feld “</a:t>
              </a:r>
              <a:r>
                <a:rPr lang="en-US" sz="1400" dirty="0" err="1"/>
                <a:t>dct:modified</a:t>
              </a:r>
              <a:r>
                <a:rPr lang="en-US" sz="1400" dirty="0"/>
                <a:t>” </a:t>
              </a:r>
              <a:r>
                <a:rPr lang="en-US" sz="1400" dirty="0" err="1"/>
                <a:t>im</a:t>
              </a:r>
              <a:r>
                <a:rPr lang="en-US" sz="1400" dirty="0"/>
                <a:t> Distribution-</a:t>
              </a:r>
              <a:r>
                <a:rPr lang="en-US" sz="1400" dirty="0" err="1"/>
                <a:t>Metadaten</a:t>
              </a:r>
              <a:r>
                <a:rPr lang="en-US" sz="1400" dirty="0"/>
                <a:t>-Record </a:t>
              </a:r>
              <a:r>
                <a:rPr lang="en-US" sz="1400" dirty="0" err="1"/>
                <a:t>aktualisiert</a:t>
              </a:r>
              <a:r>
                <a:rPr lang="en-US" sz="1400" dirty="0"/>
                <a:t> </a:t>
              </a:r>
              <a:r>
                <a:rPr lang="en-US" sz="1400" dirty="0" err="1"/>
                <a:t>werden</a:t>
              </a:r>
              <a:r>
                <a:rPr lang="en-US" sz="1400" dirty="0"/>
                <a:t>.</a:t>
              </a:r>
            </a:p>
          </p:txBody>
        </p:sp>
        <p:sp>
          <p:nvSpPr>
            <p:cNvPr id="16" name="Oval 15"/>
            <p:cNvSpPr/>
            <p:nvPr/>
          </p:nvSpPr>
          <p:spPr>
            <a:xfrm>
              <a:off x="8220331" y="6062335"/>
              <a:ext cx="312109" cy="312109"/>
            </a:xfrm>
            <a:prstGeom prst="ellipse">
              <a:avLst/>
            </a:prstGeom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lIns="0" rIns="0" rtlCol="0" anchor="ctr"/>
            <a:lstStyle/>
            <a:p>
              <a:pPr algn="ctr"/>
              <a:r>
                <a:rPr lang="en-US">
                  <a:latin typeface="Palatino"/>
                  <a:cs typeface="Palatino"/>
                </a:rPr>
                <a:t>4</a:t>
              </a:r>
            </a:p>
          </p:txBody>
        </p:sp>
      </p:grpSp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251520" y="10265"/>
            <a:ext cx="8229600" cy="466407"/>
          </a:xfrm>
        </p:spPr>
        <p:txBody>
          <a:bodyPr/>
          <a:lstStyle/>
          <a:p>
            <a:r>
              <a:rPr lang="de-CH" sz="2400" dirty="0" smtClean="0"/>
              <a:t>Metadaten-Records und Daten </a:t>
            </a:r>
            <a:endParaRPr lang="de-CH" sz="2400" dirty="0"/>
          </a:p>
        </p:txBody>
      </p:sp>
    </p:spTree>
    <p:extLst>
      <p:ext uri="{BB962C8B-B14F-4D97-AF65-F5344CB8AC3E}">
        <p14:creationId xmlns:p14="http://schemas.microsoft.com/office/powerpoint/2010/main" val="4141874215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Seite </a:t>
            </a:r>
            <a:fld id="{5DAC2734-84CF-4E5C-A414-6F9B7B77B9CF}" type="slidenum">
              <a:rPr lang="en-US"/>
              <a:pPr>
                <a:defRPr/>
              </a:pPr>
              <a:t>4</a:t>
            </a:fld>
            <a:endParaRPr lang="en-US"/>
          </a:p>
        </p:txBody>
      </p:sp>
      <p:sp>
        <p:nvSpPr>
          <p:cNvPr id="6148" name="Rectangle 3"/>
          <p:cNvSpPr>
            <a:spLocks noChangeArrowheads="1"/>
          </p:cNvSpPr>
          <p:nvPr/>
        </p:nvSpPr>
        <p:spPr bwMode="auto">
          <a:xfrm>
            <a:off x="589390" y="3096"/>
            <a:ext cx="7670650" cy="676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l"/>
            <a:r>
              <a:rPr lang="de-CH" sz="2400" b="1" dirty="0">
                <a:solidFill>
                  <a:srgbClr val="BD002B"/>
                </a:solidFill>
                <a:latin typeface="+mj-lt"/>
                <a:ea typeface="+mj-ea"/>
                <a:cs typeface="+mj-cs"/>
              </a:rPr>
              <a:t>Beziehungen zwischen Datasets</a:t>
            </a:r>
          </a:p>
        </p:txBody>
      </p:sp>
      <p:sp>
        <p:nvSpPr>
          <p:cNvPr id="6" name="Titel 1"/>
          <p:cNvSpPr txBox="1">
            <a:spLocks/>
          </p:cNvSpPr>
          <p:nvPr/>
        </p:nvSpPr>
        <p:spPr bwMode="auto">
          <a:xfrm>
            <a:off x="568213" y="1160748"/>
            <a:ext cx="7438995" cy="720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669900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669900"/>
                </a:solidFill>
                <a:latin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669900"/>
                </a:solidFill>
                <a:latin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669900"/>
                </a:solidFill>
                <a:latin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669900"/>
                </a:solidFill>
                <a:latin typeface="Arial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669900"/>
                </a:solidFill>
                <a:latin typeface="Arial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669900"/>
                </a:solidFill>
                <a:latin typeface="Arial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669900"/>
                </a:solidFill>
                <a:latin typeface="Arial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669900"/>
                </a:solidFill>
                <a:latin typeface="Arial" pitchFamily="34" charset="0"/>
              </a:defRPr>
            </a:lvl9pPr>
          </a:lstStyle>
          <a:p>
            <a:r>
              <a:rPr lang="de-CH" sz="1600" b="0" kern="0" dirty="0" smtClean="0">
                <a:solidFill>
                  <a:schemeClr val="tx1"/>
                </a:solidFill>
              </a:rPr>
              <a:t>Das DCAT </a:t>
            </a:r>
            <a:r>
              <a:rPr lang="de-CH" sz="1600" b="0" kern="0" dirty="0" err="1" smtClean="0">
                <a:solidFill>
                  <a:schemeClr val="tx1"/>
                </a:solidFill>
              </a:rPr>
              <a:t>Application</a:t>
            </a:r>
            <a:r>
              <a:rPr lang="de-CH" sz="1600" b="0" kern="0" dirty="0" smtClean="0">
                <a:solidFill>
                  <a:schemeClr val="tx1"/>
                </a:solidFill>
              </a:rPr>
              <a:t> Profile erlaubt die Darstellung unterschiedlicher Beziehungen zwischen Datasets. Die Einfachste ist die Zusammenfassung unterschiedlicher Distributionen mittels einem Dataset Metadaten </a:t>
            </a:r>
            <a:r>
              <a:rPr lang="de-CH" sz="1600" b="0" kern="0" dirty="0" err="1" smtClean="0">
                <a:solidFill>
                  <a:schemeClr val="tx1"/>
                </a:solidFill>
              </a:rPr>
              <a:t>Record</a:t>
            </a:r>
            <a:r>
              <a:rPr lang="de-CH" sz="1600" b="0" kern="0" dirty="0" smtClean="0">
                <a:solidFill>
                  <a:schemeClr val="tx1"/>
                </a:solidFill>
              </a:rPr>
              <a:t>. </a:t>
            </a:r>
            <a:br>
              <a:rPr lang="de-CH" sz="1600" b="0" kern="0" dirty="0" smtClean="0">
                <a:solidFill>
                  <a:schemeClr val="tx1"/>
                </a:solidFill>
              </a:rPr>
            </a:br>
            <a:r>
              <a:rPr lang="de-CH" sz="1600" b="0" kern="0" dirty="0" smtClean="0">
                <a:solidFill>
                  <a:schemeClr val="tx1"/>
                </a:solidFill>
              </a:rPr>
              <a:t>Diese kann z.B. für die Darstellung einer Zeitreihe genutzt werden. </a:t>
            </a:r>
            <a:endParaRPr lang="de-CH" sz="1600" b="0" kern="0" dirty="0">
              <a:solidFill>
                <a:schemeClr val="tx1"/>
              </a:solidFill>
            </a:endParaRPr>
          </a:p>
        </p:txBody>
      </p:sp>
      <p:pic>
        <p:nvPicPr>
          <p:cNvPr id="7" name="Grafik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19883" y="2564904"/>
            <a:ext cx="4266667" cy="35714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425911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Seite </a:t>
            </a:r>
            <a:fld id="{5DAC2734-84CF-4E5C-A414-6F9B7B77B9CF}" type="slidenum">
              <a:rPr lang="en-US"/>
              <a:pPr>
                <a:defRPr/>
              </a:pPr>
              <a:t>5</a:t>
            </a:fld>
            <a:endParaRPr lang="en-US"/>
          </a:p>
        </p:txBody>
      </p:sp>
      <p:sp>
        <p:nvSpPr>
          <p:cNvPr id="6148" name="Rectangle 3"/>
          <p:cNvSpPr>
            <a:spLocks noChangeArrowheads="1"/>
          </p:cNvSpPr>
          <p:nvPr/>
        </p:nvSpPr>
        <p:spPr bwMode="auto">
          <a:xfrm>
            <a:off x="667937" y="1568"/>
            <a:ext cx="7576471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l"/>
            <a:r>
              <a:rPr lang="de-CH" sz="2400" b="1" dirty="0">
                <a:solidFill>
                  <a:srgbClr val="BD002B"/>
                </a:solidFill>
                <a:latin typeface="+mj-lt"/>
                <a:ea typeface="+mj-ea"/>
                <a:cs typeface="+mj-cs"/>
              </a:rPr>
              <a:t>Nutzung des Elements: „</a:t>
            </a:r>
            <a:r>
              <a:rPr lang="de-CH" sz="2400" b="1" dirty="0" err="1">
                <a:solidFill>
                  <a:srgbClr val="BD002B"/>
                </a:solidFill>
                <a:latin typeface="+mj-lt"/>
                <a:ea typeface="+mj-ea"/>
                <a:cs typeface="+mj-cs"/>
              </a:rPr>
              <a:t>dct:seeAlso</a:t>
            </a:r>
            <a:r>
              <a:rPr lang="de-CH" sz="2400" b="1" dirty="0">
                <a:solidFill>
                  <a:srgbClr val="BD002B"/>
                </a:solidFill>
                <a:latin typeface="+mj-lt"/>
                <a:ea typeface="+mj-ea"/>
                <a:cs typeface="+mj-cs"/>
              </a:rPr>
              <a:t>“: </a:t>
            </a:r>
            <a:br>
              <a:rPr lang="de-CH" sz="2400" b="1" dirty="0">
                <a:solidFill>
                  <a:srgbClr val="BD002B"/>
                </a:solidFill>
                <a:latin typeface="+mj-lt"/>
                <a:ea typeface="+mj-ea"/>
                <a:cs typeface="+mj-cs"/>
              </a:rPr>
            </a:br>
            <a:r>
              <a:rPr lang="de-CH" sz="2400" b="1" dirty="0">
                <a:solidFill>
                  <a:srgbClr val="BD002B"/>
                </a:solidFill>
                <a:latin typeface="+mj-lt"/>
                <a:ea typeface="+mj-ea"/>
                <a:cs typeface="+mj-cs"/>
              </a:rPr>
              <a:t>Verlinkung der Dataset Metadaten-Records (1)</a:t>
            </a:r>
          </a:p>
        </p:txBody>
      </p:sp>
      <p:sp>
        <p:nvSpPr>
          <p:cNvPr id="6" name="Titel 1"/>
          <p:cNvSpPr txBox="1">
            <a:spLocks/>
          </p:cNvSpPr>
          <p:nvPr/>
        </p:nvSpPr>
        <p:spPr bwMode="auto">
          <a:xfrm>
            <a:off x="706630" y="1097671"/>
            <a:ext cx="7438995" cy="720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669900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669900"/>
                </a:solidFill>
                <a:latin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669900"/>
                </a:solidFill>
                <a:latin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669900"/>
                </a:solidFill>
                <a:latin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669900"/>
                </a:solidFill>
                <a:latin typeface="Arial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669900"/>
                </a:solidFill>
                <a:latin typeface="Arial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669900"/>
                </a:solidFill>
                <a:latin typeface="Arial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669900"/>
                </a:solidFill>
                <a:latin typeface="Arial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669900"/>
                </a:solidFill>
                <a:latin typeface="Arial" pitchFamily="34" charset="0"/>
              </a:defRPr>
            </a:lvl9pPr>
          </a:lstStyle>
          <a:p>
            <a:r>
              <a:rPr lang="de-CH" sz="1600" b="0" kern="0" dirty="0" smtClean="0">
                <a:solidFill>
                  <a:schemeClr val="tx1"/>
                </a:solidFill>
              </a:rPr>
              <a:t>Mit dem Element «</a:t>
            </a:r>
            <a:r>
              <a:rPr lang="de-CH" sz="1600" b="0" kern="0" dirty="0" err="1" smtClean="0">
                <a:solidFill>
                  <a:schemeClr val="tx1"/>
                </a:solidFill>
              </a:rPr>
              <a:t>dct:seeAlso</a:t>
            </a:r>
            <a:r>
              <a:rPr lang="de-CH" sz="1600" b="0" kern="0" dirty="0" smtClean="0">
                <a:solidFill>
                  <a:schemeClr val="tx1"/>
                </a:solidFill>
              </a:rPr>
              <a:t>» können unterschiedliche Beziehungen zwischen Datasets dargestellt werden. </a:t>
            </a:r>
          </a:p>
          <a:p>
            <a:r>
              <a:rPr lang="de-CH" sz="1600" b="0" kern="0" dirty="0" smtClean="0">
                <a:solidFill>
                  <a:schemeClr val="tx1"/>
                </a:solidFill>
              </a:rPr>
              <a:t>Welche gewählt wird, obliegt den Datenproduzenten. </a:t>
            </a:r>
            <a:endParaRPr lang="de-CH" sz="1600" b="0" kern="0" dirty="0">
              <a:solidFill>
                <a:schemeClr val="tx1"/>
              </a:solidFill>
            </a:endParaRPr>
          </a:p>
        </p:txBody>
      </p:sp>
      <p:pic>
        <p:nvPicPr>
          <p:cNvPr id="8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79912" y="2078987"/>
            <a:ext cx="3471459" cy="4158325"/>
          </a:xfrm>
          <a:prstGeom prst="rect">
            <a:avLst/>
          </a:prstGeom>
        </p:spPr>
      </p:pic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706630" y="2667498"/>
            <a:ext cx="2497218" cy="10495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de-CH" sz="2000" b="1" dirty="0">
                <a:solidFill>
                  <a:srgbClr val="BD002B"/>
                </a:solidFill>
                <a:latin typeface="+mj-lt"/>
                <a:ea typeface="+mj-ea"/>
                <a:cs typeface="+mj-cs"/>
              </a:rPr>
              <a:t>z.B.: </a:t>
            </a:r>
            <a:br>
              <a:rPr lang="de-CH" sz="2000" b="1" dirty="0">
                <a:solidFill>
                  <a:srgbClr val="BD002B"/>
                </a:solidFill>
                <a:latin typeface="+mj-lt"/>
                <a:ea typeface="+mj-ea"/>
                <a:cs typeface="+mj-cs"/>
              </a:rPr>
            </a:br>
            <a:r>
              <a:rPr lang="de-CH" sz="2000" b="1" dirty="0" smtClean="0">
                <a:solidFill>
                  <a:srgbClr val="BD002B"/>
                </a:solidFill>
                <a:latin typeface="+mj-lt"/>
                <a:ea typeface="+mj-ea"/>
                <a:cs typeface="+mj-cs"/>
              </a:rPr>
              <a:t>‘reine</a:t>
            </a:r>
            <a:br>
              <a:rPr lang="de-CH" sz="2000" b="1" dirty="0" smtClean="0">
                <a:solidFill>
                  <a:srgbClr val="BD002B"/>
                </a:solidFill>
                <a:latin typeface="+mj-lt"/>
                <a:ea typeface="+mj-ea"/>
                <a:cs typeface="+mj-cs"/>
              </a:rPr>
            </a:br>
            <a:r>
              <a:rPr lang="de-CH" sz="2000" b="1" dirty="0" smtClean="0">
                <a:solidFill>
                  <a:srgbClr val="BD002B"/>
                </a:solidFill>
                <a:latin typeface="+mj-lt"/>
                <a:ea typeface="+mj-ea"/>
                <a:cs typeface="+mj-cs"/>
              </a:rPr>
              <a:t>Verwandtschaft</a:t>
            </a:r>
            <a:r>
              <a:rPr lang="de-CH" sz="2000" b="1" dirty="0">
                <a:solidFill>
                  <a:srgbClr val="BD002B"/>
                </a:solidFill>
                <a:latin typeface="+mj-lt"/>
                <a:ea typeface="+mj-ea"/>
                <a:cs typeface="+mj-cs"/>
              </a:rPr>
              <a:t>’</a:t>
            </a:r>
          </a:p>
        </p:txBody>
      </p:sp>
    </p:spTree>
    <p:extLst>
      <p:ext uri="{BB962C8B-B14F-4D97-AF65-F5344CB8AC3E}">
        <p14:creationId xmlns:p14="http://schemas.microsoft.com/office/powerpoint/2010/main" val="190381904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Seite </a:t>
            </a:r>
            <a:fld id="{5DAC2734-84CF-4E5C-A414-6F9B7B77B9CF}" type="slidenum">
              <a:rPr lang="en-US"/>
              <a:pPr>
                <a:defRPr/>
              </a:pPr>
              <a:t>6</a:t>
            </a:fld>
            <a:endParaRPr lang="en-US"/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706630" y="2667498"/>
            <a:ext cx="2497218" cy="10495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de-CH" sz="2000" b="1" dirty="0">
                <a:solidFill>
                  <a:srgbClr val="BD002B"/>
                </a:solidFill>
                <a:latin typeface="+mj-lt"/>
                <a:ea typeface="+mj-ea"/>
                <a:cs typeface="+mj-cs"/>
              </a:rPr>
              <a:t>z.B.: </a:t>
            </a:r>
            <a:br>
              <a:rPr lang="de-CH" sz="2000" b="1" dirty="0">
                <a:solidFill>
                  <a:srgbClr val="BD002B"/>
                </a:solidFill>
                <a:latin typeface="+mj-lt"/>
                <a:ea typeface="+mj-ea"/>
                <a:cs typeface="+mj-cs"/>
              </a:rPr>
            </a:br>
            <a:r>
              <a:rPr lang="de-CH" sz="2000" b="1" dirty="0">
                <a:solidFill>
                  <a:srgbClr val="BD002B"/>
                </a:solidFill>
                <a:latin typeface="+mj-lt"/>
                <a:ea typeface="+mj-ea"/>
                <a:cs typeface="+mj-cs"/>
              </a:rPr>
              <a:t>‘hierarchische Verwandtschaft’</a:t>
            </a:r>
          </a:p>
        </p:txBody>
      </p:sp>
      <p:sp>
        <p:nvSpPr>
          <p:cNvPr id="6" name="Titel 1"/>
          <p:cNvSpPr txBox="1">
            <a:spLocks/>
          </p:cNvSpPr>
          <p:nvPr/>
        </p:nvSpPr>
        <p:spPr bwMode="auto">
          <a:xfrm>
            <a:off x="706630" y="1420355"/>
            <a:ext cx="7438995" cy="720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669900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669900"/>
                </a:solidFill>
                <a:latin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669900"/>
                </a:solidFill>
                <a:latin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669900"/>
                </a:solidFill>
                <a:latin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669900"/>
                </a:solidFill>
                <a:latin typeface="Arial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669900"/>
                </a:solidFill>
                <a:latin typeface="Arial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669900"/>
                </a:solidFill>
                <a:latin typeface="Arial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669900"/>
                </a:solidFill>
                <a:latin typeface="Arial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669900"/>
                </a:solidFill>
                <a:latin typeface="Arial" pitchFamily="34" charset="0"/>
              </a:defRPr>
            </a:lvl9pPr>
          </a:lstStyle>
          <a:p>
            <a:r>
              <a:rPr lang="de-CH" sz="1600" b="0" kern="0" dirty="0" smtClean="0">
                <a:solidFill>
                  <a:schemeClr val="tx1"/>
                </a:solidFill>
              </a:rPr>
              <a:t>Mit dem Element «</a:t>
            </a:r>
            <a:r>
              <a:rPr lang="de-CH" sz="1600" b="0" kern="0" dirty="0" err="1" smtClean="0">
                <a:solidFill>
                  <a:schemeClr val="tx1"/>
                </a:solidFill>
              </a:rPr>
              <a:t>dct:seeAlso</a:t>
            </a:r>
            <a:r>
              <a:rPr lang="de-CH" sz="1600" b="0" kern="0" dirty="0" smtClean="0">
                <a:solidFill>
                  <a:schemeClr val="tx1"/>
                </a:solidFill>
              </a:rPr>
              <a:t>» können unterschiedliche Beziehungen zwischen Datasets dargestellt werden. </a:t>
            </a:r>
          </a:p>
          <a:p>
            <a:r>
              <a:rPr lang="de-CH" sz="1600" b="0" kern="0" dirty="0" smtClean="0">
                <a:solidFill>
                  <a:schemeClr val="tx1"/>
                </a:solidFill>
              </a:rPr>
              <a:t>Welche gewählt wird, obliegt den Datenproduzenten. </a:t>
            </a:r>
            <a:endParaRPr lang="de-CH" sz="1600" b="0" kern="0" dirty="0">
              <a:solidFill>
                <a:schemeClr val="tx1"/>
              </a:solidFill>
            </a:endParaRPr>
          </a:p>
        </p:txBody>
      </p:sp>
      <p:pic>
        <p:nvPicPr>
          <p:cNvPr id="8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79912" y="2315597"/>
            <a:ext cx="3435839" cy="3921715"/>
          </a:xfrm>
          <a:prstGeom prst="rect">
            <a:avLst/>
          </a:prstGeom>
        </p:spPr>
      </p:pic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667937" y="1568"/>
            <a:ext cx="7576471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l"/>
            <a:r>
              <a:rPr lang="de-CH" sz="2400" b="1" dirty="0">
                <a:solidFill>
                  <a:srgbClr val="BD002B"/>
                </a:solidFill>
                <a:latin typeface="+mj-lt"/>
                <a:ea typeface="+mj-ea"/>
                <a:cs typeface="+mj-cs"/>
              </a:rPr>
              <a:t>Nutzung des Elements: „</a:t>
            </a:r>
            <a:r>
              <a:rPr lang="de-CH" sz="2400" b="1" dirty="0" err="1">
                <a:solidFill>
                  <a:srgbClr val="BD002B"/>
                </a:solidFill>
                <a:latin typeface="+mj-lt"/>
                <a:ea typeface="+mj-ea"/>
                <a:cs typeface="+mj-cs"/>
              </a:rPr>
              <a:t>dct:seeAlso</a:t>
            </a:r>
            <a:r>
              <a:rPr lang="de-CH" sz="2400" b="1" dirty="0">
                <a:solidFill>
                  <a:srgbClr val="BD002B"/>
                </a:solidFill>
                <a:latin typeface="+mj-lt"/>
                <a:ea typeface="+mj-ea"/>
                <a:cs typeface="+mj-cs"/>
              </a:rPr>
              <a:t>“: </a:t>
            </a:r>
            <a:br>
              <a:rPr lang="de-CH" sz="2400" b="1" dirty="0">
                <a:solidFill>
                  <a:srgbClr val="BD002B"/>
                </a:solidFill>
                <a:latin typeface="+mj-lt"/>
                <a:ea typeface="+mj-ea"/>
                <a:cs typeface="+mj-cs"/>
              </a:rPr>
            </a:br>
            <a:r>
              <a:rPr lang="de-CH" sz="2400" b="1" dirty="0">
                <a:solidFill>
                  <a:srgbClr val="BD002B"/>
                </a:solidFill>
                <a:latin typeface="+mj-lt"/>
                <a:ea typeface="+mj-ea"/>
                <a:cs typeface="+mj-cs"/>
              </a:rPr>
              <a:t>Verlinkung der Dataset Metadaten-Records </a:t>
            </a:r>
            <a:r>
              <a:rPr lang="de-CH" sz="2400" b="1" dirty="0" smtClean="0">
                <a:solidFill>
                  <a:srgbClr val="BD002B"/>
                </a:solidFill>
                <a:latin typeface="+mj-lt"/>
                <a:ea typeface="+mj-ea"/>
                <a:cs typeface="+mj-cs"/>
              </a:rPr>
              <a:t>(2)</a:t>
            </a:r>
            <a:endParaRPr lang="de-CH" sz="2400" b="1" dirty="0">
              <a:solidFill>
                <a:srgbClr val="BD002B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43881447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Seite </a:t>
            </a:r>
            <a:fld id="{5DAC2734-84CF-4E5C-A414-6F9B7B77B9CF}" type="slidenum">
              <a:rPr lang="en-US"/>
              <a:pPr>
                <a:defRPr/>
              </a:pPr>
              <a:t>7</a:t>
            </a:fld>
            <a:endParaRPr lang="en-US"/>
          </a:p>
        </p:txBody>
      </p:sp>
      <p:sp>
        <p:nvSpPr>
          <p:cNvPr id="6" name="Titel 1"/>
          <p:cNvSpPr txBox="1">
            <a:spLocks/>
          </p:cNvSpPr>
          <p:nvPr/>
        </p:nvSpPr>
        <p:spPr bwMode="auto">
          <a:xfrm>
            <a:off x="706630" y="1263252"/>
            <a:ext cx="7438995" cy="720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669900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669900"/>
                </a:solidFill>
                <a:latin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669900"/>
                </a:solidFill>
                <a:latin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669900"/>
                </a:solidFill>
                <a:latin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669900"/>
                </a:solidFill>
                <a:latin typeface="Arial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669900"/>
                </a:solidFill>
                <a:latin typeface="Arial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669900"/>
                </a:solidFill>
                <a:latin typeface="Arial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669900"/>
                </a:solidFill>
                <a:latin typeface="Arial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669900"/>
                </a:solidFill>
                <a:latin typeface="Arial" pitchFamily="34" charset="0"/>
              </a:defRPr>
            </a:lvl9pPr>
          </a:lstStyle>
          <a:p>
            <a:r>
              <a:rPr lang="de-CH" sz="1600" b="0" kern="0" dirty="0" smtClean="0">
                <a:solidFill>
                  <a:schemeClr val="tx1"/>
                </a:solidFill>
              </a:rPr>
              <a:t>Mit dem Element «</a:t>
            </a:r>
            <a:r>
              <a:rPr lang="de-CH" sz="1600" b="0" kern="0" dirty="0" err="1" smtClean="0">
                <a:solidFill>
                  <a:schemeClr val="tx1"/>
                </a:solidFill>
              </a:rPr>
              <a:t>dct:seeAlso</a:t>
            </a:r>
            <a:r>
              <a:rPr lang="de-CH" sz="1600" b="0" kern="0" dirty="0" smtClean="0">
                <a:solidFill>
                  <a:schemeClr val="tx1"/>
                </a:solidFill>
              </a:rPr>
              <a:t>» können unterschiedliche Beziehungen zwischen Datasets dargestellt werden. </a:t>
            </a:r>
          </a:p>
          <a:p>
            <a:r>
              <a:rPr lang="de-CH" sz="1600" b="0" kern="0" dirty="0" smtClean="0">
                <a:solidFill>
                  <a:schemeClr val="tx1"/>
                </a:solidFill>
              </a:rPr>
              <a:t>Welche gewählt wird, obliegt den Datenproduzenten. </a:t>
            </a:r>
            <a:endParaRPr lang="de-CH" sz="1600" b="0" kern="0" dirty="0">
              <a:solidFill>
                <a:schemeClr val="tx1"/>
              </a:solidFill>
            </a:endParaRPr>
          </a:p>
        </p:txBody>
      </p:sp>
      <p:pic>
        <p:nvPicPr>
          <p:cNvPr id="8" name="Grafik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23928" y="2302034"/>
            <a:ext cx="3176227" cy="3935278"/>
          </a:xfrm>
          <a:prstGeom prst="rect">
            <a:avLst/>
          </a:prstGeom>
        </p:spPr>
      </p:pic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667937" y="1568"/>
            <a:ext cx="7576471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l"/>
            <a:r>
              <a:rPr lang="de-CH" sz="2400" b="1" dirty="0">
                <a:solidFill>
                  <a:srgbClr val="BD002B"/>
                </a:solidFill>
                <a:latin typeface="+mj-lt"/>
                <a:ea typeface="+mj-ea"/>
                <a:cs typeface="+mj-cs"/>
              </a:rPr>
              <a:t>Nutzung des Elements: „</a:t>
            </a:r>
            <a:r>
              <a:rPr lang="de-CH" sz="2400" b="1" dirty="0" err="1">
                <a:solidFill>
                  <a:srgbClr val="BD002B"/>
                </a:solidFill>
                <a:latin typeface="+mj-lt"/>
                <a:ea typeface="+mj-ea"/>
                <a:cs typeface="+mj-cs"/>
              </a:rPr>
              <a:t>dct:seeAlso</a:t>
            </a:r>
            <a:r>
              <a:rPr lang="de-CH" sz="2400" b="1" dirty="0">
                <a:solidFill>
                  <a:srgbClr val="BD002B"/>
                </a:solidFill>
                <a:latin typeface="+mj-lt"/>
                <a:ea typeface="+mj-ea"/>
                <a:cs typeface="+mj-cs"/>
              </a:rPr>
              <a:t>“: </a:t>
            </a:r>
            <a:br>
              <a:rPr lang="de-CH" sz="2400" b="1" dirty="0">
                <a:solidFill>
                  <a:srgbClr val="BD002B"/>
                </a:solidFill>
                <a:latin typeface="+mj-lt"/>
                <a:ea typeface="+mj-ea"/>
                <a:cs typeface="+mj-cs"/>
              </a:rPr>
            </a:br>
            <a:r>
              <a:rPr lang="de-CH" sz="2400" b="1" dirty="0">
                <a:solidFill>
                  <a:srgbClr val="BD002B"/>
                </a:solidFill>
                <a:latin typeface="+mj-lt"/>
                <a:ea typeface="+mj-ea"/>
                <a:cs typeface="+mj-cs"/>
              </a:rPr>
              <a:t>Verlinkung der Dataset Metadaten-Records </a:t>
            </a:r>
            <a:r>
              <a:rPr lang="de-CH" sz="2400" b="1" dirty="0" smtClean="0">
                <a:solidFill>
                  <a:srgbClr val="BD002B"/>
                </a:solidFill>
                <a:latin typeface="+mj-lt"/>
                <a:ea typeface="+mj-ea"/>
                <a:cs typeface="+mj-cs"/>
              </a:rPr>
              <a:t>(3)</a:t>
            </a:r>
            <a:endParaRPr lang="de-CH" sz="2400" b="1" dirty="0">
              <a:solidFill>
                <a:srgbClr val="BD002B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706630" y="2667498"/>
            <a:ext cx="2497218" cy="10495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de-CH" sz="2000" b="1" dirty="0">
                <a:solidFill>
                  <a:srgbClr val="BD002B"/>
                </a:solidFill>
                <a:latin typeface="+mj-lt"/>
                <a:ea typeface="+mj-ea"/>
                <a:cs typeface="+mj-cs"/>
              </a:rPr>
              <a:t>z.B.: </a:t>
            </a:r>
            <a:br>
              <a:rPr lang="de-CH" sz="2000" b="1" dirty="0">
                <a:solidFill>
                  <a:srgbClr val="BD002B"/>
                </a:solidFill>
                <a:latin typeface="+mj-lt"/>
                <a:ea typeface="+mj-ea"/>
                <a:cs typeface="+mj-cs"/>
              </a:rPr>
            </a:br>
            <a:r>
              <a:rPr lang="de-CH" sz="2000" b="1" dirty="0" smtClean="0">
                <a:solidFill>
                  <a:srgbClr val="BD002B"/>
                </a:solidFill>
                <a:latin typeface="+mj-lt"/>
                <a:ea typeface="+mj-ea"/>
                <a:cs typeface="+mj-cs"/>
              </a:rPr>
              <a:t>‘Verwandtschaft</a:t>
            </a:r>
            <a:r>
              <a:rPr lang="de-CH" sz="2000" b="1" dirty="0">
                <a:solidFill>
                  <a:srgbClr val="BD002B"/>
                </a:solidFill>
                <a:latin typeface="+mj-lt"/>
                <a:ea typeface="+mj-ea"/>
                <a:cs typeface="+mj-cs"/>
              </a:rPr>
              <a:t>’</a:t>
            </a:r>
          </a:p>
        </p:txBody>
      </p:sp>
    </p:spTree>
    <p:extLst>
      <p:ext uri="{BB962C8B-B14F-4D97-AF65-F5344CB8AC3E}">
        <p14:creationId xmlns:p14="http://schemas.microsoft.com/office/powerpoint/2010/main" val="274193445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89390" y="-1096"/>
            <a:ext cx="8230760" cy="1368152"/>
          </a:xfrm>
        </p:spPr>
        <p:txBody>
          <a:bodyPr/>
          <a:lstStyle/>
          <a:p>
            <a:r>
              <a:rPr lang="de-CH" sz="2400" dirty="0" smtClean="0"/>
              <a:t>Kategorien : </a:t>
            </a:r>
            <a:r>
              <a:rPr lang="de-CH" sz="2400" b="0" dirty="0" smtClean="0"/>
              <a:t/>
            </a:r>
            <a:br>
              <a:rPr lang="de-CH" sz="2400" b="0" dirty="0" smtClean="0"/>
            </a:br>
            <a:r>
              <a:rPr lang="de-CH" sz="2400" b="0" dirty="0" err="1" smtClean="0"/>
              <a:t>skos:ConceptScheme</a:t>
            </a:r>
            <a:r>
              <a:rPr lang="de-CH" sz="2400" b="0" dirty="0" smtClean="0"/>
              <a:t> </a:t>
            </a:r>
            <a:r>
              <a:rPr lang="de-CH" sz="2400" b="0" dirty="0"/>
              <a:t>des DCAT </a:t>
            </a:r>
            <a:r>
              <a:rPr lang="de-CH" sz="2400" b="0" dirty="0" err="1"/>
              <a:t>Application</a:t>
            </a:r>
            <a:r>
              <a:rPr lang="de-CH" sz="2400" b="0" dirty="0"/>
              <a:t> Profile </a:t>
            </a:r>
            <a:r>
              <a:rPr lang="de-CH" sz="2400" b="0" dirty="0" err="1"/>
              <a:t>for</a:t>
            </a:r>
            <a:r>
              <a:rPr lang="de-CH" sz="2400" b="0" dirty="0"/>
              <a:t> Swiss </a:t>
            </a:r>
            <a:r>
              <a:rPr lang="de-CH" sz="2400" b="0" dirty="0" err="1"/>
              <a:t>data</a:t>
            </a:r>
            <a:r>
              <a:rPr lang="de-CH" sz="2400" b="0" dirty="0"/>
              <a:t> </a:t>
            </a:r>
            <a:r>
              <a:rPr lang="de-CH" sz="2400" b="0" dirty="0" err="1" smtClean="0"/>
              <a:t>portals</a:t>
            </a:r>
            <a:endParaRPr lang="de-CH" sz="2400" b="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Seite </a:t>
            </a:r>
            <a:fld id="{3BC1B9AF-BD4D-4643-A529-9221B59D31AC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5" name="Titel 1"/>
          <p:cNvSpPr txBox="1">
            <a:spLocks/>
          </p:cNvSpPr>
          <p:nvPr/>
        </p:nvSpPr>
        <p:spPr bwMode="auto">
          <a:xfrm>
            <a:off x="521411" y="1296144"/>
            <a:ext cx="7795005" cy="49411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669900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669900"/>
                </a:solidFill>
                <a:latin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669900"/>
                </a:solidFill>
                <a:latin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669900"/>
                </a:solidFill>
                <a:latin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669900"/>
                </a:solidFill>
                <a:latin typeface="Arial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669900"/>
                </a:solidFill>
                <a:latin typeface="Arial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669900"/>
                </a:solidFill>
                <a:latin typeface="Arial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669900"/>
                </a:solidFill>
                <a:latin typeface="Arial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669900"/>
                </a:solidFill>
                <a:latin typeface="Arial" pitchFamily="34" charset="0"/>
              </a:defRPr>
            </a:lvl9pPr>
          </a:lstStyle>
          <a:p>
            <a:r>
              <a:rPr lang="de-CH" sz="2000" dirty="0">
                <a:solidFill>
                  <a:srgbClr val="BD002B"/>
                </a:solidFill>
              </a:rPr>
              <a:t>Erläuterungen</a:t>
            </a:r>
            <a:r>
              <a:rPr lang="de-CH" kern="0" dirty="0" smtClean="0"/>
              <a:t/>
            </a:r>
            <a:br>
              <a:rPr lang="de-CH" kern="0" dirty="0" smtClean="0"/>
            </a:br>
            <a:endParaRPr lang="de-CH" sz="1000" kern="0" dirty="0"/>
          </a:p>
          <a:p>
            <a:r>
              <a:rPr lang="de-CH" sz="1600" b="0" kern="0" dirty="0" smtClean="0">
                <a:solidFill>
                  <a:schemeClr val="tx1"/>
                </a:solidFill>
              </a:rPr>
              <a:t>Bei der Entwicklung des Kategorienschemas standen 3 Ziele im Vordergrund:</a:t>
            </a:r>
          </a:p>
          <a:p>
            <a:endParaRPr lang="de-CH" sz="1600" b="0" kern="0" dirty="0" smtClean="0">
              <a:solidFill>
                <a:schemeClr val="tx1"/>
              </a:solidFill>
            </a:endParaRPr>
          </a:p>
          <a:p>
            <a:pPr marL="342900" indent="-342900">
              <a:spcBef>
                <a:spcPts val="600"/>
              </a:spcBef>
              <a:buFont typeface="+mj-lt"/>
              <a:buAutoNum type="alphaLcParenR"/>
            </a:pPr>
            <a:r>
              <a:rPr lang="de-CH" sz="1600" b="0" kern="0" dirty="0" smtClean="0">
                <a:solidFill>
                  <a:schemeClr val="tx1"/>
                </a:solidFill>
              </a:rPr>
              <a:t>Es soll ein einfaches, überblickbares  Kategorienschema geschaffen werden, </a:t>
            </a:r>
            <a:br>
              <a:rPr lang="de-CH" sz="1600" b="0" kern="0" dirty="0" smtClean="0">
                <a:solidFill>
                  <a:schemeClr val="tx1"/>
                </a:solidFill>
              </a:rPr>
            </a:br>
            <a:r>
              <a:rPr lang="de-CH" sz="1600" b="0" kern="0" dirty="0" smtClean="0">
                <a:solidFill>
                  <a:schemeClr val="tx1"/>
                </a:solidFill>
              </a:rPr>
              <a:t>das möglichst eindeutige Zuordnung der vorhandenen (und künftigen) Datasets </a:t>
            </a:r>
            <a:br>
              <a:rPr lang="de-CH" sz="1600" b="0" kern="0" dirty="0" smtClean="0">
                <a:solidFill>
                  <a:schemeClr val="tx1"/>
                </a:solidFill>
              </a:rPr>
            </a:br>
            <a:r>
              <a:rPr lang="de-CH" sz="1600" b="0" kern="0" dirty="0" smtClean="0">
                <a:solidFill>
                  <a:schemeClr val="tx1"/>
                </a:solidFill>
              </a:rPr>
              <a:t>erlaubt.</a:t>
            </a:r>
          </a:p>
          <a:p>
            <a:pPr marL="342900" indent="-342900">
              <a:spcBef>
                <a:spcPts val="600"/>
              </a:spcBef>
              <a:buFont typeface="+mj-lt"/>
              <a:buAutoNum type="alphaLcParenR"/>
            </a:pPr>
            <a:r>
              <a:rPr lang="de-CH" sz="1600" b="0" kern="0" dirty="0" smtClean="0">
                <a:solidFill>
                  <a:schemeClr val="tx1"/>
                </a:solidFill>
              </a:rPr>
              <a:t>Es muss möglich sein, Kategorien bestehender Schweizerischer Portale einfach auf das neue Schema zu </a:t>
            </a:r>
            <a:r>
              <a:rPr lang="de-CH" sz="1600" b="0" kern="0" dirty="0" err="1" smtClean="0">
                <a:solidFill>
                  <a:schemeClr val="tx1"/>
                </a:solidFill>
              </a:rPr>
              <a:t>mappen</a:t>
            </a:r>
            <a:r>
              <a:rPr lang="de-CH" sz="1600" b="0" kern="0" dirty="0" smtClean="0">
                <a:solidFill>
                  <a:schemeClr val="tx1"/>
                </a:solidFill>
              </a:rPr>
              <a:t>. </a:t>
            </a:r>
          </a:p>
          <a:p>
            <a:pPr marL="342900" indent="-342900">
              <a:spcBef>
                <a:spcPts val="600"/>
              </a:spcBef>
              <a:buFont typeface="+mj-lt"/>
              <a:buAutoNum type="alphaLcParenR"/>
            </a:pPr>
            <a:r>
              <a:rPr lang="de-CH" sz="1600" b="0" kern="0" dirty="0" smtClean="0">
                <a:solidFill>
                  <a:schemeClr val="tx1"/>
                </a:solidFill>
              </a:rPr>
              <a:t>Mapping zu </a:t>
            </a:r>
            <a:r>
              <a:rPr lang="de-CH" sz="1600" b="0" kern="0" dirty="0" err="1" smtClean="0">
                <a:solidFill>
                  <a:schemeClr val="tx1"/>
                </a:solidFill>
              </a:rPr>
              <a:t>Eurovoc</a:t>
            </a:r>
            <a:r>
              <a:rPr lang="de-CH" sz="1600" b="0" kern="0" dirty="0" smtClean="0">
                <a:solidFill>
                  <a:schemeClr val="tx1"/>
                </a:solidFill>
              </a:rPr>
              <a:t> muss möglich sein.</a:t>
            </a:r>
          </a:p>
          <a:p>
            <a:endParaRPr lang="de-CH" sz="1600" b="0" kern="0" dirty="0">
              <a:solidFill>
                <a:schemeClr val="tx1"/>
              </a:solidFill>
            </a:endParaRPr>
          </a:p>
          <a:p>
            <a:r>
              <a:rPr lang="de-CH" sz="1600" b="0" kern="0" dirty="0" smtClean="0">
                <a:solidFill>
                  <a:schemeClr val="tx1"/>
                </a:solidFill>
              </a:rPr>
              <a:t>Es versteht sich von selbst, dass ein überblickbares Kategorienschema mit max. 25 Begriffen, nicht alle Bedürfnisse aller Ämter abdecken kann. Das vorgeschlagene Schema hat zwangsläufig eine sehr grobe Granularität. </a:t>
            </a:r>
            <a:br>
              <a:rPr lang="de-CH" sz="1600" b="0" kern="0" dirty="0" smtClean="0">
                <a:solidFill>
                  <a:schemeClr val="tx1"/>
                </a:solidFill>
              </a:rPr>
            </a:br>
            <a:r>
              <a:rPr lang="de-CH" sz="1600" b="0" kern="0" dirty="0" smtClean="0">
                <a:solidFill>
                  <a:schemeClr val="tx1"/>
                </a:solidFill>
              </a:rPr>
              <a:t>Ämter, die spezifischer differenzieren müssen, steht dies mit den Keywords frei. Allenfalls lassen sich zusätzliche, alternative Strukturierungen auf der </a:t>
            </a:r>
            <a:r>
              <a:rPr lang="de-CH" sz="1600" b="0" kern="0" dirty="0" err="1" smtClean="0">
                <a:solidFill>
                  <a:schemeClr val="tx1"/>
                </a:solidFill>
              </a:rPr>
              <a:t>LandingPage</a:t>
            </a:r>
            <a:r>
              <a:rPr lang="de-CH" sz="1600" b="0" kern="0" dirty="0" smtClean="0">
                <a:solidFill>
                  <a:schemeClr val="tx1"/>
                </a:solidFill>
              </a:rPr>
              <a:t> abbilden. </a:t>
            </a:r>
            <a:endParaRPr lang="de-CH" sz="1600" b="0" kern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448912"/>
      </p:ext>
    </p:extLst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89390" y="116632"/>
            <a:ext cx="4126626" cy="2160240"/>
          </a:xfrm>
        </p:spPr>
        <p:txBody>
          <a:bodyPr/>
          <a:lstStyle/>
          <a:p>
            <a:r>
              <a:rPr lang="de-CH" dirty="0" smtClean="0"/>
              <a:t>Kategorien </a:t>
            </a:r>
            <a:r>
              <a:rPr lang="de-CH" b="0" dirty="0"/>
              <a:t/>
            </a:r>
            <a:br>
              <a:rPr lang="de-CH" b="0" dirty="0"/>
            </a:br>
            <a:r>
              <a:rPr lang="de-CH" b="0" dirty="0" smtClean="0"/>
              <a:t/>
            </a:r>
            <a:br>
              <a:rPr lang="de-CH" b="0" dirty="0" smtClean="0"/>
            </a:br>
            <a:r>
              <a:rPr lang="de-CH" sz="2800" b="0" dirty="0" err="1" smtClean="0"/>
              <a:t>skos:ConceptScheme</a:t>
            </a:r>
            <a:r>
              <a:rPr lang="de-CH" sz="2800" b="0" dirty="0" smtClean="0"/>
              <a:t> </a:t>
            </a:r>
            <a:r>
              <a:rPr lang="de-CH" sz="2800" b="0" dirty="0"/>
              <a:t>des DCAT </a:t>
            </a:r>
            <a:r>
              <a:rPr lang="de-CH" sz="2800" b="0" dirty="0" err="1"/>
              <a:t>Application</a:t>
            </a:r>
            <a:r>
              <a:rPr lang="de-CH" sz="2800" b="0" dirty="0"/>
              <a:t> Profile </a:t>
            </a:r>
            <a:r>
              <a:rPr lang="de-CH" sz="2800" b="0" dirty="0" err="1"/>
              <a:t>for</a:t>
            </a:r>
            <a:r>
              <a:rPr lang="de-CH" sz="2800" b="0" dirty="0"/>
              <a:t> Swiss </a:t>
            </a:r>
            <a:r>
              <a:rPr lang="de-CH" sz="2800" b="0" dirty="0" err="1"/>
              <a:t>data</a:t>
            </a:r>
            <a:r>
              <a:rPr lang="de-CH" sz="2800" b="0" dirty="0"/>
              <a:t> </a:t>
            </a:r>
            <a:r>
              <a:rPr lang="de-CH" sz="2800" b="0" dirty="0" err="1" smtClean="0"/>
              <a:t>portals</a:t>
            </a:r>
            <a:endParaRPr lang="de-CH" sz="2800" b="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Seite </a:t>
            </a:r>
            <a:fld id="{3BC1B9AF-BD4D-4643-A529-9221B59D31AC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7" name="Titel 1"/>
          <p:cNvSpPr txBox="1">
            <a:spLocks/>
          </p:cNvSpPr>
          <p:nvPr/>
        </p:nvSpPr>
        <p:spPr bwMode="auto">
          <a:xfrm>
            <a:off x="4499992" y="-27384"/>
            <a:ext cx="4644008" cy="688538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669900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669900"/>
                </a:solidFill>
                <a:latin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669900"/>
                </a:solidFill>
                <a:latin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669900"/>
                </a:solidFill>
                <a:latin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669900"/>
                </a:solidFill>
                <a:latin typeface="Arial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669900"/>
                </a:solidFill>
                <a:latin typeface="Arial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669900"/>
                </a:solidFill>
                <a:latin typeface="Arial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669900"/>
                </a:solidFill>
                <a:latin typeface="Arial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669900"/>
                </a:solidFill>
                <a:latin typeface="Arial" pitchFamily="34" charset="0"/>
              </a:defRPr>
            </a:lvl9pPr>
          </a:lstStyle>
          <a:p>
            <a:r>
              <a:rPr lang="de-CH" sz="1600" b="0" kern="0" dirty="0" smtClean="0">
                <a:solidFill>
                  <a:schemeClr val="tx1"/>
                </a:solidFill>
              </a:rPr>
              <a:t>Arbeit und </a:t>
            </a:r>
            <a:r>
              <a:rPr lang="de-CH" sz="1600" b="0" kern="0" dirty="0" smtClean="0">
                <a:solidFill>
                  <a:schemeClr val="tx1"/>
                </a:solidFill>
              </a:rPr>
              <a:t>Erwerb</a:t>
            </a:r>
          </a:p>
          <a:p>
            <a:r>
              <a:rPr lang="de-CH" sz="1600" b="0" kern="0" dirty="0" smtClean="0">
                <a:solidFill>
                  <a:schemeClr val="tx1"/>
                </a:solidFill>
              </a:rPr>
              <a:t>Bau- und Wohnungswesen</a:t>
            </a:r>
          </a:p>
          <a:p>
            <a:r>
              <a:rPr lang="de-CH" sz="1600" b="0" kern="0" dirty="0" smtClean="0">
                <a:solidFill>
                  <a:schemeClr val="tx1"/>
                </a:solidFill>
              </a:rPr>
              <a:t>Bevölkerung</a:t>
            </a:r>
          </a:p>
          <a:p>
            <a:r>
              <a:rPr lang="de-CH" sz="1600" b="0" kern="0" dirty="0" smtClean="0">
                <a:solidFill>
                  <a:schemeClr val="tx1"/>
                </a:solidFill>
              </a:rPr>
              <a:t>Bildung und </a:t>
            </a:r>
            <a:r>
              <a:rPr lang="de-CH" sz="1600" b="0" kern="0" dirty="0" smtClean="0">
                <a:solidFill>
                  <a:schemeClr val="tx1"/>
                </a:solidFill>
              </a:rPr>
              <a:t>Wissenschaft</a:t>
            </a:r>
          </a:p>
          <a:p>
            <a:r>
              <a:rPr lang="de-CH" sz="1600" b="0" kern="0" dirty="0" smtClean="0">
                <a:solidFill>
                  <a:schemeClr val="tx1"/>
                </a:solidFill>
              </a:rPr>
              <a:t>Energie</a:t>
            </a:r>
          </a:p>
          <a:p>
            <a:r>
              <a:rPr lang="de-CH" sz="1600" b="0" kern="0" dirty="0" smtClean="0">
                <a:solidFill>
                  <a:schemeClr val="tx1"/>
                </a:solidFill>
              </a:rPr>
              <a:t>Finanzen</a:t>
            </a:r>
          </a:p>
          <a:p>
            <a:r>
              <a:rPr lang="de-CH" sz="1600" b="0" kern="0" dirty="0" smtClean="0">
                <a:solidFill>
                  <a:schemeClr val="tx1"/>
                </a:solidFill>
              </a:rPr>
              <a:t>Geographie</a:t>
            </a:r>
          </a:p>
          <a:p>
            <a:r>
              <a:rPr lang="de-CH" sz="1600" b="0" kern="0" dirty="0" smtClean="0">
                <a:solidFill>
                  <a:schemeClr val="tx1"/>
                </a:solidFill>
              </a:rPr>
              <a:t>Gesetzgebung</a:t>
            </a:r>
          </a:p>
          <a:p>
            <a:r>
              <a:rPr lang="de-CH" sz="1600" b="0" kern="0" dirty="0" smtClean="0">
                <a:solidFill>
                  <a:schemeClr val="tx1"/>
                </a:solidFill>
              </a:rPr>
              <a:t>Gesundheit</a:t>
            </a:r>
          </a:p>
          <a:p>
            <a:r>
              <a:rPr lang="de-CH" sz="1600" b="0" kern="0" dirty="0">
                <a:solidFill>
                  <a:schemeClr val="tx1"/>
                </a:solidFill>
              </a:rPr>
              <a:t>Handel </a:t>
            </a:r>
            <a:endParaRPr lang="de-CH" sz="1600" b="0" kern="0" dirty="0" smtClean="0">
              <a:solidFill>
                <a:schemeClr val="tx1"/>
              </a:solidFill>
            </a:endParaRPr>
          </a:p>
          <a:p>
            <a:r>
              <a:rPr lang="de-CH" sz="1600" b="0" kern="0" dirty="0" smtClean="0">
                <a:solidFill>
                  <a:schemeClr val="tx1"/>
                </a:solidFill>
              </a:rPr>
              <a:t>Industrie und </a:t>
            </a:r>
            <a:r>
              <a:rPr lang="de-CH" sz="1600" b="0" kern="0" dirty="0" smtClean="0">
                <a:solidFill>
                  <a:schemeClr val="tx1"/>
                </a:solidFill>
              </a:rPr>
              <a:t>Dienstleistungen</a:t>
            </a:r>
          </a:p>
          <a:p>
            <a:r>
              <a:rPr lang="de-CH" sz="1600" b="0" kern="0" dirty="0" smtClean="0">
                <a:solidFill>
                  <a:schemeClr val="tx1"/>
                </a:solidFill>
              </a:rPr>
              <a:t>Kriminalität und </a:t>
            </a:r>
            <a:r>
              <a:rPr lang="de-CH" sz="1600" b="0" kern="0" dirty="0" smtClean="0">
                <a:solidFill>
                  <a:schemeClr val="tx1"/>
                </a:solidFill>
              </a:rPr>
              <a:t>Strafrecht, </a:t>
            </a:r>
          </a:p>
          <a:p>
            <a:r>
              <a:rPr lang="de-CH" sz="1600" b="0" kern="0" dirty="0" smtClean="0">
                <a:solidFill>
                  <a:schemeClr val="tx1"/>
                </a:solidFill>
              </a:rPr>
              <a:t>Kultur, Medien, Informationsgesellschaft, Sport</a:t>
            </a:r>
          </a:p>
          <a:p>
            <a:r>
              <a:rPr lang="de-CH" sz="1600" b="0" kern="0" dirty="0" smtClean="0">
                <a:solidFill>
                  <a:schemeClr val="tx1"/>
                </a:solidFill>
              </a:rPr>
              <a:t>Land- und Forstwirtschaft</a:t>
            </a:r>
          </a:p>
          <a:p>
            <a:r>
              <a:rPr lang="de-CH" sz="1600" b="0" kern="0" dirty="0" smtClean="0">
                <a:solidFill>
                  <a:schemeClr val="tx1"/>
                </a:solidFill>
              </a:rPr>
              <a:t>Mobilität und Verkehr</a:t>
            </a:r>
          </a:p>
          <a:p>
            <a:r>
              <a:rPr lang="de-CH" sz="1600" b="0" kern="0" dirty="0" smtClean="0">
                <a:solidFill>
                  <a:schemeClr val="tx1"/>
                </a:solidFill>
              </a:rPr>
              <a:t>Öffentliche Ordnung </a:t>
            </a:r>
            <a:r>
              <a:rPr lang="de-CH" sz="1600" b="0" kern="0" dirty="0" smtClean="0">
                <a:solidFill>
                  <a:schemeClr val="tx1"/>
                </a:solidFill>
              </a:rPr>
              <a:t>und </a:t>
            </a:r>
            <a:r>
              <a:rPr lang="de-CH" sz="1600" b="0" kern="0" dirty="0" smtClean="0">
                <a:solidFill>
                  <a:schemeClr val="tx1"/>
                </a:solidFill>
              </a:rPr>
              <a:t>Sicherheit</a:t>
            </a:r>
          </a:p>
          <a:p>
            <a:r>
              <a:rPr lang="de-CH" sz="1600" b="0" kern="0" dirty="0" smtClean="0">
                <a:solidFill>
                  <a:schemeClr val="tx1"/>
                </a:solidFill>
              </a:rPr>
              <a:t>Politik</a:t>
            </a:r>
          </a:p>
          <a:p>
            <a:r>
              <a:rPr lang="de-CH" sz="1600" b="0" kern="0" dirty="0" smtClean="0">
                <a:solidFill>
                  <a:schemeClr val="tx1"/>
                </a:solidFill>
              </a:rPr>
              <a:t>Preise</a:t>
            </a:r>
          </a:p>
          <a:p>
            <a:r>
              <a:rPr lang="de-CH" sz="1600" b="0" kern="0" smtClean="0">
                <a:solidFill>
                  <a:schemeClr val="tx1"/>
                </a:solidFill>
              </a:rPr>
              <a:t>Raum und </a:t>
            </a:r>
            <a:r>
              <a:rPr lang="de-CH" sz="1600" b="0" kern="0" dirty="0" smtClean="0">
                <a:solidFill>
                  <a:schemeClr val="tx1"/>
                </a:solidFill>
              </a:rPr>
              <a:t>Umwelt</a:t>
            </a:r>
          </a:p>
          <a:p>
            <a:r>
              <a:rPr lang="de-CH" sz="1600" b="0" kern="0" dirty="0" smtClean="0">
                <a:solidFill>
                  <a:schemeClr val="tx1"/>
                </a:solidFill>
              </a:rPr>
              <a:t>Soziale Sicherheit</a:t>
            </a:r>
          </a:p>
          <a:p>
            <a:r>
              <a:rPr lang="de-CH" sz="1600" b="0" kern="0" dirty="0" smtClean="0">
                <a:solidFill>
                  <a:schemeClr val="tx1"/>
                </a:solidFill>
              </a:rPr>
              <a:t>Statistische Grundlagen</a:t>
            </a:r>
          </a:p>
          <a:p>
            <a:r>
              <a:rPr lang="de-CH" sz="1600" b="0" kern="0" dirty="0" smtClean="0">
                <a:solidFill>
                  <a:schemeClr val="tx1"/>
                </a:solidFill>
              </a:rPr>
              <a:t>Tourismus</a:t>
            </a:r>
          </a:p>
          <a:p>
            <a:r>
              <a:rPr lang="de-CH" sz="1600" b="0" kern="0" dirty="0" smtClean="0">
                <a:solidFill>
                  <a:schemeClr val="tx1"/>
                </a:solidFill>
              </a:rPr>
              <a:t>Verwaltung</a:t>
            </a:r>
          </a:p>
          <a:p>
            <a:r>
              <a:rPr lang="de-CH" sz="1600" b="0" kern="0" dirty="0" smtClean="0">
                <a:solidFill>
                  <a:schemeClr val="tx1"/>
                </a:solidFill>
              </a:rPr>
              <a:t>Volkswirtschaft</a:t>
            </a:r>
          </a:p>
        </p:txBody>
      </p:sp>
    </p:spTree>
    <p:extLst>
      <p:ext uri="{BB962C8B-B14F-4D97-AF65-F5344CB8AC3E}">
        <p14:creationId xmlns:p14="http://schemas.microsoft.com/office/powerpoint/2010/main" val="1583628672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E-Gov_CH_Präsentationsfolie_d-f">
  <a:themeElements>
    <a:clrScheme name="Benutzerdefiniert 4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Präsentationsvorlage-ISB_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Telesto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solidFill>
            <a:schemeClr val="bg2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/>
          </a:outerShdw>
        </a:effectLst>
      </a:spPr>
      <a:bodyPr vert="horz" wrap="square" lIns="72000" tIns="72000" rIns="72000" bIns="7200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CH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solidFill>
            <a:schemeClr val="bg2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/>
          </a:outerShdw>
        </a:effectLst>
      </a:spPr>
      <a:bodyPr vert="horz" wrap="square" lIns="72000" tIns="72000" rIns="72000" bIns="7200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CH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8" charset="0"/>
          </a:defRPr>
        </a:defPPr>
      </a:lstStyle>
    </a:lnDef>
  </a:objectDefaults>
  <a:extraClrSchemeLst>
    <a:extraClrScheme>
      <a:clrScheme name="Präsentationsvorlage-ISB_d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äsentationsvorlage-ISB_d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äsentationsvorlage-ISB_d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äsentationsvorlage-ISB_d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äsentationsvorlage-ISB_d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äsentationsvorlage-ISB_d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äsentationsvorlage-ISB_d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äsentationsvorlage-ISB_d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äsentationsvorlage-ISB_d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äsentationsvorlage-ISB_d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äsentationsvorlage-ISB_d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äsentationsvorlage-ISB_d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Benutzerdefiniertes 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Benutzerdefiniertes 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5C8505140442A74EA8248853FCAEDD6A" ma:contentTypeVersion="0" ma:contentTypeDescription="Ein neues Dokument erstellen." ma:contentTypeScope="" ma:versionID="75a954c615e4dda877c49dd15aabb139">
  <xsd:schema xmlns:xsd="http://www.w3.org/2001/XMLSchema" xmlns:p="http://schemas.microsoft.com/office/2006/metadata/properties" targetNamespace="http://schemas.microsoft.com/office/2006/metadata/properties" ma:root="true" ma:fieldsID="246f02dd96380beb4f7cdcce14d77fd6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 ma:readOnly="tru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>
  <documentManagement/>
</p:properties>
</file>

<file path=customXml/item4.xml><?xml version="1.0" encoding="utf-8"?>
<f:fields xmlns:f="http://schemas.fabasoft.com/folio/2007/fields">
  <f:record ref="">
    <f:field ref="objname" par="" edit="true" text="2015-03-09 DCAT Modell - OGD Schweiz - Graphiken"/>
    <f:field ref="objsubject" par="" edit="true" text=""/>
    <f:field ref="objcreatedby" par="" text="Ohnesorge, Krystyna, Ok, BAR"/>
    <f:field ref="objcreatedat" par="" text="09.03.2015 12:22:27"/>
    <f:field ref="objchangedby" par="" text="Ohnesorge, Krystyna, Ok, BAR"/>
    <f:field ref="objmodifiedat" par="" text="13.03.2015 17:15:38"/>
    <f:field ref="doc_FSCFOLIO_1_1001_FieldDocumentNumber" par="" text=""/>
    <f:field ref="doc_FSCFOLIO_1_1001_FieldSubject" par="" edit="true" text=""/>
    <f:field ref="FSCFOLIO_1_1001_FieldCurrentUser" par="" text="Krystyna Ohnesorge"/>
    <f:field ref="CCAPRECONFIG_15_1001_Objektname" par="" edit="true" text="2015-03-09 DCAT Modell - OGD Schweiz - Graphiken"/>
    <f:field ref="CHPRECONFIG_1_1001_Objektname" par="" edit="true" text="2015-03-09 DCAT Modell - OGD Schweiz - Graphiken"/>
  </f:record>
  <f:display par="" text="...">
    <f:field ref="FSCFOLIO_1_1001_FieldCurrentUser" text="Aktueller Benutzer"/>
    <f:field ref="objsubject" text="Betreff"/>
    <f:field ref="objcreatedat" text="Erzeugt am/um"/>
    <f:field ref="objcreatedby" text="Erzeugt von"/>
    <f:field ref="objmodifiedat" text="Letzte Änderung am/um"/>
    <f:field ref="objchangedby" text="Letzte Änderung von"/>
    <f:field ref="objname" text="Name"/>
    <f:field ref="CCAPRECONFIG_15_1001_Objektname" text="Objektname"/>
    <f:field ref="CHPRECONFIG_1_1001_Objektname" text="Objektname"/>
  </f:display>
  <f:display par="" text="Serienbrief">
    <f:field ref="doc_FSCFOLIO_1_1001_FieldSubject" text="Betreff"/>
    <f:field ref="doc_FSCFOLIO_1_1001_FieldDocumentNumber" text="Dokument Nummer"/>
  </f:display>
</f:fields>
</file>

<file path=customXml/itemProps1.xml><?xml version="1.0" encoding="utf-8"?>
<ds:datastoreItem xmlns:ds="http://schemas.openxmlformats.org/officeDocument/2006/customXml" ds:itemID="{B4852AB8-903A-4FB1-A92B-C7EA6FF784F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2.xml><?xml version="1.0" encoding="utf-8"?>
<ds:datastoreItem xmlns:ds="http://schemas.openxmlformats.org/officeDocument/2006/customXml" ds:itemID="{118964C7-A377-4F36-9BAD-4994433296A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31D5CDE-E246-400B-A4F0-2CB5F56A848A}">
  <ds:schemaRefs>
    <ds:schemaRef ds:uri="http://schemas.microsoft.com/office/2006/metadata/properties"/>
    <ds:schemaRef ds:uri="http://schemas.microsoft.com/office/2006/documentManagement/types"/>
    <ds:schemaRef ds:uri="http://www.w3.org/XML/1998/namespace"/>
    <ds:schemaRef ds:uri="http://purl.org/dc/terms/"/>
    <ds:schemaRef ds:uri="http://purl.org/dc/dcmitype/"/>
    <ds:schemaRef ds:uri="http://schemas.openxmlformats.org/package/2006/metadata/core-properties"/>
    <ds:schemaRef ds:uri="http://purl.org/dc/elements/1.1/"/>
  </ds:schemaRefs>
</ds:datastoreItem>
</file>

<file path=customXml/itemProps4.xml><?xml version="1.0" encoding="utf-8"?>
<ds:datastoreItem xmlns:ds="http://schemas.openxmlformats.org/officeDocument/2006/customXml" ds:itemID="{4E8A9591-F074-446B-902F-511FF79C122F}">
  <ds:schemaRefs>
    <ds:schemaRef ds:uri="http://schemas.fabasoft.com/folio/2007/field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259</Words>
  <Application>Microsoft Office PowerPoint</Application>
  <PresentationFormat>Bildschirmpräsentation (4:3)</PresentationFormat>
  <Paragraphs>78</Paragraphs>
  <Slides>9</Slides>
  <Notes>6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3</vt:i4>
      </vt:variant>
      <vt:variant>
        <vt:lpstr>Folientitel</vt:lpstr>
      </vt:variant>
      <vt:variant>
        <vt:i4>9</vt:i4>
      </vt:variant>
    </vt:vector>
  </HeadingPairs>
  <TitlesOfParts>
    <vt:vector size="16" baseType="lpstr">
      <vt:lpstr>Arial</vt:lpstr>
      <vt:lpstr>Calibri</vt:lpstr>
      <vt:lpstr>Palatino</vt:lpstr>
      <vt:lpstr>Times</vt:lpstr>
      <vt:lpstr>E-Gov_CH_Präsentationsfolie_d-f</vt:lpstr>
      <vt:lpstr>Benutzerdefiniertes Design</vt:lpstr>
      <vt:lpstr>1_Benutzerdefiniertes Design</vt:lpstr>
      <vt:lpstr>OGD Schweiz</vt:lpstr>
      <vt:lpstr>PowerPoint-Präsentation</vt:lpstr>
      <vt:lpstr>Metadaten-Records und Daten </vt:lpstr>
      <vt:lpstr>PowerPoint-Präsentation</vt:lpstr>
      <vt:lpstr>PowerPoint-Präsentation</vt:lpstr>
      <vt:lpstr>PowerPoint-Präsentation</vt:lpstr>
      <vt:lpstr>PowerPoint-Präsentation</vt:lpstr>
      <vt:lpstr>Kategorien :  skos:ConceptScheme des DCAT Application Profile for Swiss data portals</vt:lpstr>
      <vt:lpstr>Kategorien   skos:ConceptScheme des DCAT Application Profile for Swiss data portals</vt:lpstr>
    </vt:vector>
  </TitlesOfParts>
  <Company>Bundesverwaltung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Ausgangslage</dc:title>
  <dc:creator>U80797567</dc:creator>
  <cp:lastModifiedBy>U80769733</cp:lastModifiedBy>
  <cp:revision>298</cp:revision>
  <dcterms:created xsi:type="dcterms:W3CDTF">2010-05-28T12:30:02Z</dcterms:created>
  <dcterms:modified xsi:type="dcterms:W3CDTF">2015-09-30T09:13:48Z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0x0101005C8505140442A74EA8248853FCAEDD6A</vt:lpwstr>
  </property>
  <property fmtid="{D5CDD505-2E9C-101B-9397-08002B2CF9AE}" pid="3" name="FSC#BSVTEMPL@102.1950:FileRespAmtstitel">
    <vt:lpwstr/>
  </property>
  <property fmtid="{D5CDD505-2E9C-101B-9397-08002B2CF9AE}" pid="4" name="FSC#BSVTEMPL@102.1950:FileRespAmtstitel_F">
    <vt:lpwstr/>
  </property>
  <property fmtid="{D5CDD505-2E9C-101B-9397-08002B2CF9AE}" pid="5" name="FSC#BSVTEMPL@102.1950:FileRespAmtstitel_I">
    <vt:lpwstr/>
  </property>
  <property fmtid="{D5CDD505-2E9C-101B-9397-08002B2CF9AE}" pid="6" name="FSC#BSVTEMPL@102.1950:FileRespAmtstitel_E">
    <vt:lpwstr/>
  </property>
  <property fmtid="{D5CDD505-2E9C-101B-9397-08002B2CF9AE}" pid="7" name="FSC#BSVTEMPL@102.1950:AssignmentName">
    <vt:lpwstr/>
  </property>
  <property fmtid="{D5CDD505-2E9C-101B-9397-08002B2CF9AE}" pid="8" name="FSC#BSVTEMPL@102.1950:DocumentID">
    <vt:lpwstr>49</vt:lpwstr>
  </property>
  <property fmtid="{D5CDD505-2E9C-101B-9397-08002B2CF9AE}" pid="9" name="FSC#BSVTEMPL@102.1950:EmpfName">
    <vt:lpwstr/>
  </property>
  <property fmtid="{D5CDD505-2E9C-101B-9397-08002B2CF9AE}" pid="10" name="FSC#BSVTEMPL@102.1950:EmpfOrt">
    <vt:lpwstr/>
  </property>
  <property fmtid="{D5CDD505-2E9C-101B-9397-08002B2CF9AE}" pid="11" name="FSC#BSVTEMPL@102.1950:EmpfPLZ">
    <vt:lpwstr/>
  </property>
  <property fmtid="{D5CDD505-2E9C-101B-9397-08002B2CF9AE}" pid="12" name="FSC#BSVTEMPL@102.1950:EmpfStrasse">
    <vt:lpwstr/>
  </property>
  <property fmtid="{D5CDD505-2E9C-101B-9397-08002B2CF9AE}" pid="13" name="FSC#BSVTEMPL@102.1950:NameFileResponsible">
    <vt:lpwstr/>
  </property>
  <property fmtid="{D5CDD505-2E9C-101B-9397-08002B2CF9AE}" pid="14" name="FSC#BSVTEMPL@102.1950:UserFunction">
    <vt:lpwstr/>
  </property>
  <property fmtid="{D5CDD505-2E9C-101B-9397-08002B2CF9AE}" pid="15" name="FSC#BSVTEMPL@102.1950:VornameNameFileResponsible">
    <vt:lpwstr/>
  </property>
  <property fmtid="{D5CDD505-2E9C-101B-9397-08002B2CF9AE}" pid="16" name="FSC#BSVTEMPL@102.1950:FileRespOrg">
    <vt:lpwstr>Amtsleitung, BAR</vt:lpwstr>
  </property>
  <property fmtid="{D5CDD505-2E9C-101B-9397-08002B2CF9AE}" pid="17" name="FSC#BSVTEMPL@102.1950:FileRespOU">
    <vt:lpwstr>Amtsleitung</vt:lpwstr>
  </property>
  <property fmtid="{D5CDD505-2E9C-101B-9397-08002B2CF9AE}" pid="18" name="FSC#BSVTEMPL@102.1950:Registrierdatum">
    <vt:lpwstr/>
  </property>
  <property fmtid="{D5CDD505-2E9C-101B-9397-08002B2CF9AE}" pid="19" name="FSC#BSVTEMPL@102.1950:SubjectSubFile">
    <vt:lpwstr>2015-03-09 DCAT Modell - OGD Schweiz - Graphiken</vt:lpwstr>
  </property>
  <property fmtid="{D5CDD505-2E9C-101B-9397-08002B2CF9AE}" pid="20" name="FSC#BSVTEMPL@102.1950:SubjectDocument">
    <vt:lpwstr/>
  </property>
  <property fmtid="{D5CDD505-2E9C-101B-9397-08002B2CF9AE}" pid="21" name="FSC#BSVTEMPL@102.1950:ZusendungAm">
    <vt:lpwstr/>
  </property>
  <property fmtid="{D5CDD505-2E9C-101B-9397-08002B2CF9AE}" pid="22" name="FSC#EDICFG@15.1700:DossierrefSubFile">
    <vt:lpwstr>013.3-OGD@CH/00014/00014/00015</vt:lpwstr>
  </property>
  <property fmtid="{D5CDD505-2E9C-101B-9397-08002B2CF9AE}" pid="23" name="FSC#EDICFG@15.1700:UniqueSubFileNumber">
    <vt:lpwstr>20151109-0049</vt:lpwstr>
  </property>
  <property fmtid="{D5CDD505-2E9C-101B-9397-08002B2CF9AE}" pid="24" name="FSC#BSVTEMPL@102.1950:BSVShortsign">
    <vt:lpwstr/>
  </property>
  <property fmtid="{D5CDD505-2E9C-101B-9397-08002B2CF9AE}" pid="25" name="FSC#BSVTEMPL@102.1950:Dossierref">
    <vt:lpwstr>013.3-OGD@CH</vt:lpwstr>
  </property>
  <property fmtid="{D5CDD505-2E9C-101B-9397-08002B2CF9AE}" pid="26" name="FSC#BSVTEMPL@102.1950:Oursign">
    <vt:lpwstr>013.3-OGD@CH 09.03.2015</vt:lpwstr>
  </property>
  <property fmtid="{D5CDD505-2E9C-101B-9397-08002B2CF9AE}" pid="27" name="FSC#BSVTEMPL@102.1950:FileRespEmail">
    <vt:lpwstr/>
  </property>
  <property fmtid="{D5CDD505-2E9C-101B-9397-08002B2CF9AE}" pid="28" name="FSC#BSVTEMPL@102.1950:FileRespFax">
    <vt:lpwstr/>
  </property>
  <property fmtid="{D5CDD505-2E9C-101B-9397-08002B2CF9AE}" pid="29" name="FSC#BSVTEMPL@102.1950:FileRespHome">
    <vt:lpwstr/>
  </property>
  <property fmtid="{D5CDD505-2E9C-101B-9397-08002B2CF9AE}" pid="30" name="FSC#BSVTEMPL@102.1950:FileRespStreet">
    <vt:lpwstr/>
  </property>
  <property fmtid="{D5CDD505-2E9C-101B-9397-08002B2CF9AE}" pid="31" name="FSC#BSVTEMPL@102.1950:FileRespTel">
    <vt:lpwstr/>
  </property>
  <property fmtid="{D5CDD505-2E9C-101B-9397-08002B2CF9AE}" pid="32" name="FSC#BSVTEMPL@102.1950:FileRespZipCode">
    <vt:lpwstr/>
  </property>
  <property fmtid="{D5CDD505-2E9C-101B-9397-08002B2CF9AE}" pid="33" name="FSC#BSVTEMPL@102.1950:Shortsign">
    <vt:lpwstr/>
  </property>
  <property fmtid="{D5CDD505-2E9C-101B-9397-08002B2CF9AE}" pid="34" name="FSC#BSVTEMPL@102.1950:FileResponsible">
    <vt:lpwstr/>
  </property>
  <property fmtid="{D5CDD505-2E9C-101B-9397-08002B2CF9AE}" pid="35" name="FSC#BSVTEMPL@102.1950:FileRespOrgHome">
    <vt:lpwstr>Bern</vt:lpwstr>
  </property>
  <property fmtid="{D5CDD505-2E9C-101B-9397-08002B2CF9AE}" pid="36" name="FSC#BSVTEMPL@102.1950:FileRespOrgStreet">
    <vt:lpwstr>Archivstrasse 24</vt:lpwstr>
  </property>
  <property fmtid="{D5CDD505-2E9C-101B-9397-08002B2CF9AE}" pid="37" name="FSC#BSVTEMPL@102.1950:FileRespOrgZipCode">
    <vt:lpwstr>3003</vt:lpwstr>
  </property>
  <property fmtid="{D5CDD505-2E9C-101B-9397-08002B2CF9AE}" pid="38" name="FSC#BSVTEMPL@102.1950:RegPlanPos">
    <vt:lpwstr/>
  </property>
  <property fmtid="{D5CDD505-2E9C-101B-9397-08002B2CF9AE}" pid="39" name="FSC#BSVTEMPL@102.1950:ShortsignCreate">
    <vt:lpwstr>Ok</vt:lpwstr>
  </property>
  <property fmtid="{D5CDD505-2E9C-101B-9397-08002B2CF9AE}" pid="40" name="FSC#BSVTEMPL@102.1950:TitleDossier">
    <vt:lpwstr>Projekt OGD Schweiz</vt:lpwstr>
  </property>
  <property fmtid="{D5CDD505-2E9C-101B-9397-08002B2CF9AE}" pid="41" name="FSC#BSVTEMPL@102.1950:DocumentIDEnhanced">
    <vt:lpwstr>013.3-OGD@CH 09.03.2015 Doknr: 49</vt:lpwstr>
  </property>
  <property fmtid="{D5CDD505-2E9C-101B-9397-08002B2CF9AE}" pid="42" name="FSC#EDICFG@15.1700:FileRespInitials">
    <vt:lpwstr/>
  </property>
  <property fmtid="{D5CDD505-2E9C-101B-9397-08002B2CF9AE}" pid="43" name="FSC#EDICFG@15.1700:FileRespOrgD">
    <vt:lpwstr>Amtsleitung</vt:lpwstr>
  </property>
  <property fmtid="{D5CDD505-2E9C-101B-9397-08002B2CF9AE}" pid="44" name="FSC#EDICFG@15.1700:FileRespOrgF">
    <vt:lpwstr>Amtsleitung-F</vt:lpwstr>
  </property>
  <property fmtid="{D5CDD505-2E9C-101B-9397-08002B2CF9AE}" pid="45" name="FSC#EDICFG@15.1700:FileRespOrgE">
    <vt:lpwstr>Amtsleitung-E</vt:lpwstr>
  </property>
  <property fmtid="{D5CDD505-2E9C-101B-9397-08002B2CF9AE}" pid="46" name="FSC#EDICFG@15.1700:FileRespOrgI">
    <vt:lpwstr>Amtsleitung-I</vt:lpwstr>
  </property>
  <property fmtid="{D5CDD505-2E9C-101B-9397-08002B2CF9AE}" pid="47" name="FSC#EDICFG@15.1700:FileResponsibleSalutation">
    <vt:lpwstr/>
  </property>
  <property fmtid="{D5CDD505-2E9C-101B-9397-08002B2CF9AE}" pid="48" name="FSC#EDICFG@15.1700:SignerLeft">
    <vt:lpwstr/>
  </property>
  <property fmtid="{D5CDD505-2E9C-101B-9397-08002B2CF9AE}" pid="49" name="FSC#EDICFG@15.1700:SignerLeftFunction">
    <vt:lpwstr/>
  </property>
  <property fmtid="{D5CDD505-2E9C-101B-9397-08002B2CF9AE}" pid="50" name="FSC#EDICFG@15.1700:SignerRight">
    <vt:lpwstr/>
  </property>
  <property fmtid="{D5CDD505-2E9C-101B-9397-08002B2CF9AE}" pid="51" name="FSC#EDICFG@15.1700:SignerRightFunction">
    <vt:lpwstr/>
  </property>
  <property fmtid="{D5CDD505-2E9C-101B-9397-08002B2CF9AE}" pid="52" name="FSC#COOELAK@1.1001:Subject">
    <vt:lpwstr/>
  </property>
  <property fmtid="{D5CDD505-2E9C-101B-9397-08002B2CF9AE}" pid="53" name="FSC#COOELAK@1.1001:FileReference">
    <vt:lpwstr/>
  </property>
  <property fmtid="{D5CDD505-2E9C-101B-9397-08002B2CF9AE}" pid="54" name="FSC#COOELAK@1.1001:FileRefYear">
    <vt:lpwstr>2014</vt:lpwstr>
  </property>
  <property fmtid="{D5CDD505-2E9C-101B-9397-08002B2CF9AE}" pid="55" name="FSC#COOELAK@1.1001:FileRefOrdinal">
    <vt:lpwstr>39</vt:lpwstr>
  </property>
  <property fmtid="{D5CDD505-2E9C-101B-9397-08002B2CF9AE}" pid="56" name="FSC#COOELAK@1.1001:FileRefOU">
    <vt:lpwstr/>
  </property>
  <property fmtid="{D5CDD505-2E9C-101B-9397-08002B2CF9AE}" pid="57" name="FSC#COOELAK@1.1001:Organization">
    <vt:lpwstr/>
  </property>
  <property fmtid="{D5CDD505-2E9C-101B-9397-08002B2CF9AE}" pid="58" name="FSC#COOELAK@1.1001:Owner">
    <vt:lpwstr>Ohnesorge Krystyna</vt:lpwstr>
  </property>
  <property fmtid="{D5CDD505-2E9C-101B-9397-08002B2CF9AE}" pid="59" name="FSC#COOELAK@1.1001:OwnerExtension">
    <vt:lpwstr>+41 58 464 58 27</vt:lpwstr>
  </property>
  <property fmtid="{D5CDD505-2E9C-101B-9397-08002B2CF9AE}" pid="60" name="FSC#COOELAK@1.1001:OwnerFaxExtension">
    <vt:lpwstr>+41 58 462 78 23</vt:lpwstr>
  </property>
  <property fmtid="{D5CDD505-2E9C-101B-9397-08002B2CF9AE}" pid="61" name="FSC#COOELAK@1.1001:DispatchedBy">
    <vt:lpwstr/>
  </property>
  <property fmtid="{D5CDD505-2E9C-101B-9397-08002B2CF9AE}" pid="62" name="FSC#COOELAK@1.1001:DispatchedAt">
    <vt:lpwstr/>
  </property>
  <property fmtid="{D5CDD505-2E9C-101B-9397-08002B2CF9AE}" pid="63" name="FSC#COOELAK@1.1001:ApprovedBy">
    <vt:lpwstr/>
  </property>
  <property fmtid="{D5CDD505-2E9C-101B-9397-08002B2CF9AE}" pid="64" name="FSC#COOELAK@1.1001:ApprovedAt">
    <vt:lpwstr/>
  </property>
  <property fmtid="{D5CDD505-2E9C-101B-9397-08002B2CF9AE}" pid="65" name="FSC#COOELAK@1.1001:Department">
    <vt:lpwstr>Geschäftsleitung, BAR</vt:lpwstr>
  </property>
  <property fmtid="{D5CDD505-2E9C-101B-9397-08002B2CF9AE}" pid="66" name="FSC#COOELAK@1.1001:CreatedAt">
    <vt:lpwstr>09.03.2015</vt:lpwstr>
  </property>
  <property fmtid="{D5CDD505-2E9C-101B-9397-08002B2CF9AE}" pid="67" name="FSC#COOELAK@1.1001:OU">
    <vt:lpwstr>Amtsleitung, BAR</vt:lpwstr>
  </property>
  <property fmtid="{D5CDD505-2E9C-101B-9397-08002B2CF9AE}" pid="68" name="FSC#COOELAK@1.1001:Priority">
    <vt:lpwstr> ()</vt:lpwstr>
  </property>
  <property fmtid="{D5CDD505-2E9C-101B-9397-08002B2CF9AE}" pid="69" name="FSC#COOELAK@1.1001:ObjBarCode">
    <vt:lpwstr>*COO.2080.100.4.179199*</vt:lpwstr>
  </property>
  <property fmtid="{D5CDD505-2E9C-101B-9397-08002B2CF9AE}" pid="70" name="FSC#COOELAK@1.1001:RefBarCode">
    <vt:lpwstr>*COO.2080.100.3.179199*</vt:lpwstr>
  </property>
  <property fmtid="{D5CDD505-2E9C-101B-9397-08002B2CF9AE}" pid="71" name="FSC#COOELAK@1.1001:FileRefBarCode">
    <vt:lpwstr>*013.3-OGD@CH*</vt:lpwstr>
  </property>
  <property fmtid="{D5CDD505-2E9C-101B-9397-08002B2CF9AE}" pid="72" name="FSC#COOELAK@1.1001:ExternalRef">
    <vt:lpwstr/>
  </property>
  <property fmtid="{D5CDD505-2E9C-101B-9397-08002B2CF9AE}" pid="73" name="FSC#COOELAK@1.1001:IncomingNumber">
    <vt:lpwstr/>
  </property>
  <property fmtid="{D5CDD505-2E9C-101B-9397-08002B2CF9AE}" pid="74" name="FSC#COOELAK@1.1001:IncomingSubject">
    <vt:lpwstr/>
  </property>
  <property fmtid="{D5CDD505-2E9C-101B-9397-08002B2CF9AE}" pid="75" name="FSC#COOELAK@1.1001:ProcessResponsible">
    <vt:lpwstr/>
  </property>
  <property fmtid="{D5CDD505-2E9C-101B-9397-08002B2CF9AE}" pid="76" name="FSC#COOELAK@1.1001:ProcessResponsiblePhone">
    <vt:lpwstr/>
  </property>
  <property fmtid="{D5CDD505-2E9C-101B-9397-08002B2CF9AE}" pid="77" name="FSC#COOELAK@1.1001:ProcessResponsibleMail">
    <vt:lpwstr/>
  </property>
  <property fmtid="{D5CDD505-2E9C-101B-9397-08002B2CF9AE}" pid="78" name="FSC#COOELAK@1.1001:ProcessResponsibleFax">
    <vt:lpwstr/>
  </property>
  <property fmtid="{D5CDD505-2E9C-101B-9397-08002B2CF9AE}" pid="79" name="FSC#COOELAK@1.1001:ApproverFirstName">
    <vt:lpwstr/>
  </property>
  <property fmtid="{D5CDD505-2E9C-101B-9397-08002B2CF9AE}" pid="80" name="FSC#COOELAK@1.1001:ApproverSurName">
    <vt:lpwstr/>
  </property>
  <property fmtid="{D5CDD505-2E9C-101B-9397-08002B2CF9AE}" pid="81" name="FSC#COOELAK@1.1001:ApproverTitle">
    <vt:lpwstr/>
  </property>
  <property fmtid="{D5CDD505-2E9C-101B-9397-08002B2CF9AE}" pid="82" name="FSC#COOELAK@1.1001:ExternalDate">
    <vt:lpwstr/>
  </property>
  <property fmtid="{D5CDD505-2E9C-101B-9397-08002B2CF9AE}" pid="83" name="FSC#COOELAK@1.1001:SettlementApprovedAt">
    <vt:lpwstr/>
  </property>
  <property fmtid="{D5CDD505-2E9C-101B-9397-08002B2CF9AE}" pid="84" name="FSC#COOELAK@1.1001:BaseNumber">
    <vt:lpwstr>013.3</vt:lpwstr>
  </property>
  <property fmtid="{D5CDD505-2E9C-101B-9397-08002B2CF9AE}" pid="85" name="FSC#COOELAK@1.1001:CurrentUserRolePos">
    <vt:lpwstr>Leiter/-in</vt:lpwstr>
  </property>
  <property fmtid="{D5CDD505-2E9C-101B-9397-08002B2CF9AE}" pid="86" name="FSC#COOELAK@1.1001:CurrentUserEmail">
    <vt:lpwstr>Krystyna.Ohnesorge@bar.admin.ch</vt:lpwstr>
  </property>
  <property fmtid="{D5CDD505-2E9C-101B-9397-08002B2CF9AE}" pid="87" name="FSC#ELAKGOV@1.1001:PersonalSubjGender">
    <vt:lpwstr/>
  </property>
  <property fmtid="{D5CDD505-2E9C-101B-9397-08002B2CF9AE}" pid="88" name="FSC#ELAKGOV@1.1001:PersonalSubjFirstName">
    <vt:lpwstr/>
  </property>
  <property fmtid="{D5CDD505-2E9C-101B-9397-08002B2CF9AE}" pid="89" name="FSC#ELAKGOV@1.1001:PersonalSubjSurName">
    <vt:lpwstr/>
  </property>
  <property fmtid="{D5CDD505-2E9C-101B-9397-08002B2CF9AE}" pid="90" name="FSC#ELAKGOV@1.1001:PersonalSubjSalutation">
    <vt:lpwstr/>
  </property>
  <property fmtid="{D5CDD505-2E9C-101B-9397-08002B2CF9AE}" pid="91" name="FSC#ELAKGOV@1.1001:PersonalSubjAddress">
    <vt:lpwstr/>
  </property>
  <property fmtid="{D5CDD505-2E9C-101B-9397-08002B2CF9AE}" pid="92" name="FSC#ATSTATECFG@1.1001:Office">
    <vt:lpwstr/>
  </property>
  <property fmtid="{D5CDD505-2E9C-101B-9397-08002B2CF9AE}" pid="93" name="FSC#ATSTATECFG@1.1001:Agent">
    <vt:lpwstr/>
  </property>
  <property fmtid="{D5CDD505-2E9C-101B-9397-08002B2CF9AE}" pid="94" name="FSC#ATSTATECFG@1.1001:AgentPhone">
    <vt:lpwstr/>
  </property>
  <property fmtid="{D5CDD505-2E9C-101B-9397-08002B2CF9AE}" pid="95" name="FSC#ATSTATECFG@1.1001:DepartmentFax">
    <vt:lpwstr/>
  </property>
  <property fmtid="{D5CDD505-2E9C-101B-9397-08002B2CF9AE}" pid="96" name="FSC#ATSTATECFG@1.1001:DepartmentEmail">
    <vt:lpwstr/>
  </property>
  <property fmtid="{D5CDD505-2E9C-101B-9397-08002B2CF9AE}" pid="97" name="FSC#ATSTATECFG@1.1001:SubfileDate">
    <vt:lpwstr/>
  </property>
  <property fmtid="{D5CDD505-2E9C-101B-9397-08002B2CF9AE}" pid="98" name="FSC#ATSTATECFG@1.1001:SubfileSubject">
    <vt:lpwstr>2015-03-09 DCAT Modell - OGD Schweiz - Graphiken</vt:lpwstr>
  </property>
  <property fmtid="{D5CDD505-2E9C-101B-9397-08002B2CF9AE}" pid="99" name="FSC#ATSTATECFG@1.1001:DepartmentZipCode">
    <vt:lpwstr>3003</vt:lpwstr>
  </property>
  <property fmtid="{D5CDD505-2E9C-101B-9397-08002B2CF9AE}" pid="100" name="FSC#ATSTATECFG@1.1001:DepartmentCountry">
    <vt:lpwstr>Schweiz</vt:lpwstr>
  </property>
  <property fmtid="{D5CDD505-2E9C-101B-9397-08002B2CF9AE}" pid="101" name="FSC#ATSTATECFG@1.1001:DepartmentCity">
    <vt:lpwstr>Bern</vt:lpwstr>
  </property>
  <property fmtid="{D5CDD505-2E9C-101B-9397-08002B2CF9AE}" pid="102" name="FSC#ATSTATECFG@1.1001:DepartmentStreet">
    <vt:lpwstr>Archivstrasse 24</vt:lpwstr>
  </property>
  <property fmtid="{D5CDD505-2E9C-101B-9397-08002B2CF9AE}" pid="103" name="FSC#ATSTATECFG@1.1001:DepartmentDVR">
    <vt:lpwstr/>
  </property>
  <property fmtid="{D5CDD505-2E9C-101B-9397-08002B2CF9AE}" pid="104" name="FSC#ATSTATECFG@1.1001:DepartmentUID">
    <vt:lpwstr/>
  </property>
  <property fmtid="{D5CDD505-2E9C-101B-9397-08002B2CF9AE}" pid="105" name="FSC#ATSTATECFG@1.1001:SubfileReference">
    <vt:lpwstr>013.3-OGD@CH/00014/00014/00015</vt:lpwstr>
  </property>
  <property fmtid="{D5CDD505-2E9C-101B-9397-08002B2CF9AE}" pid="106" name="FSC#ATSTATECFG@1.1001:Clause">
    <vt:lpwstr/>
  </property>
  <property fmtid="{D5CDD505-2E9C-101B-9397-08002B2CF9AE}" pid="107" name="FSC#ATSTATECFG@1.1001:ApprovedSignature">
    <vt:lpwstr/>
  </property>
  <property fmtid="{D5CDD505-2E9C-101B-9397-08002B2CF9AE}" pid="108" name="FSC#ATSTATECFG@1.1001:BankAccount">
    <vt:lpwstr/>
  </property>
  <property fmtid="{D5CDD505-2E9C-101B-9397-08002B2CF9AE}" pid="109" name="FSC#ATSTATECFG@1.1001:BankAccountOwner">
    <vt:lpwstr/>
  </property>
  <property fmtid="{D5CDD505-2E9C-101B-9397-08002B2CF9AE}" pid="110" name="FSC#ATSTATECFG@1.1001:BankInstitute">
    <vt:lpwstr/>
  </property>
  <property fmtid="{D5CDD505-2E9C-101B-9397-08002B2CF9AE}" pid="111" name="FSC#ATSTATECFG@1.1001:BankAccountID">
    <vt:lpwstr/>
  </property>
  <property fmtid="{D5CDD505-2E9C-101B-9397-08002B2CF9AE}" pid="112" name="FSC#ATSTATECFG@1.1001:BankAccountIBAN">
    <vt:lpwstr/>
  </property>
  <property fmtid="{D5CDD505-2E9C-101B-9397-08002B2CF9AE}" pid="113" name="FSC#ATSTATECFG@1.1001:BankAccountBIC">
    <vt:lpwstr/>
  </property>
  <property fmtid="{D5CDD505-2E9C-101B-9397-08002B2CF9AE}" pid="114" name="FSC#ATSTATECFG@1.1001:BankName">
    <vt:lpwstr/>
  </property>
  <property fmtid="{D5CDD505-2E9C-101B-9397-08002B2CF9AE}" pid="115" name="FSC#CCAPRECONFIG@15.1001:AddrAnrede">
    <vt:lpwstr/>
  </property>
  <property fmtid="{D5CDD505-2E9C-101B-9397-08002B2CF9AE}" pid="116" name="FSC#CCAPRECONFIG@15.1001:AddrTitel">
    <vt:lpwstr/>
  </property>
  <property fmtid="{D5CDD505-2E9C-101B-9397-08002B2CF9AE}" pid="117" name="FSC#CCAPRECONFIG@15.1001:AddrNachgestellter_Titel">
    <vt:lpwstr/>
  </property>
  <property fmtid="{D5CDD505-2E9C-101B-9397-08002B2CF9AE}" pid="118" name="FSC#CCAPRECONFIG@15.1001:AddrVorname">
    <vt:lpwstr/>
  </property>
  <property fmtid="{D5CDD505-2E9C-101B-9397-08002B2CF9AE}" pid="119" name="FSC#CCAPRECONFIG@15.1001:AddrNachname">
    <vt:lpwstr/>
  </property>
  <property fmtid="{D5CDD505-2E9C-101B-9397-08002B2CF9AE}" pid="120" name="FSC#CCAPRECONFIG@15.1001:AddrzH">
    <vt:lpwstr/>
  </property>
  <property fmtid="{D5CDD505-2E9C-101B-9397-08002B2CF9AE}" pid="121" name="FSC#CCAPRECONFIG@15.1001:AddrGeschlecht">
    <vt:lpwstr/>
  </property>
  <property fmtid="{D5CDD505-2E9C-101B-9397-08002B2CF9AE}" pid="122" name="FSC#CCAPRECONFIG@15.1001:AddrStrasse">
    <vt:lpwstr/>
  </property>
  <property fmtid="{D5CDD505-2E9C-101B-9397-08002B2CF9AE}" pid="123" name="FSC#CCAPRECONFIG@15.1001:AddrHausnummer">
    <vt:lpwstr/>
  </property>
  <property fmtid="{D5CDD505-2E9C-101B-9397-08002B2CF9AE}" pid="124" name="FSC#CCAPRECONFIG@15.1001:AddrStiege">
    <vt:lpwstr/>
  </property>
  <property fmtid="{D5CDD505-2E9C-101B-9397-08002B2CF9AE}" pid="125" name="FSC#CCAPRECONFIG@15.1001:AddrTuer">
    <vt:lpwstr/>
  </property>
  <property fmtid="{D5CDD505-2E9C-101B-9397-08002B2CF9AE}" pid="126" name="FSC#CCAPRECONFIG@15.1001:AddrPostfach">
    <vt:lpwstr/>
  </property>
  <property fmtid="{D5CDD505-2E9C-101B-9397-08002B2CF9AE}" pid="127" name="FSC#CCAPRECONFIG@15.1001:AddrPostleitzahl">
    <vt:lpwstr/>
  </property>
  <property fmtid="{D5CDD505-2E9C-101B-9397-08002B2CF9AE}" pid="128" name="FSC#CCAPRECONFIG@15.1001:AddrOrt">
    <vt:lpwstr/>
  </property>
  <property fmtid="{D5CDD505-2E9C-101B-9397-08002B2CF9AE}" pid="129" name="FSC#CCAPRECONFIG@15.1001:AddrLand">
    <vt:lpwstr/>
  </property>
  <property fmtid="{D5CDD505-2E9C-101B-9397-08002B2CF9AE}" pid="130" name="FSC#CCAPRECONFIG@15.1001:AddrEmail">
    <vt:lpwstr/>
  </property>
  <property fmtid="{D5CDD505-2E9C-101B-9397-08002B2CF9AE}" pid="131" name="FSC#CCAPRECONFIG@15.1001:AddrAdresse">
    <vt:lpwstr/>
  </property>
  <property fmtid="{D5CDD505-2E9C-101B-9397-08002B2CF9AE}" pid="132" name="FSC#CCAPRECONFIG@15.1001:AddrFax">
    <vt:lpwstr/>
  </property>
  <property fmtid="{D5CDD505-2E9C-101B-9397-08002B2CF9AE}" pid="133" name="FSC#CCAPRECONFIG@15.1001:AddrOrganisationsname">
    <vt:lpwstr/>
  </property>
  <property fmtid="{D5CDD505-2E9C-101B-9397-08002B2CF9AE}" pid="134" name="FSC#CCAPRECONFIG@15.1001:AddrOrganisationskurzname">
    <vt:lpwstr/>
  </property>
  <property fmtid="{D5CDD505-2E9C-101B-9397-08002B2CF9AE}" pid="135" name="FSC#CCAPRECONFIG@15.1001:AddrAbschriftsbemerkung">
    <vt:lpwstr/>
  </property>
  <property fmtid="{D5CDD505-2E9C-101B-9397-08002B2CF9AE}" pid="136" name="FSC#CCAPRECONFIG@15.1001:AddrName_Zeile_2">
    <vt:lpwstr/>
  </property>
  <property fmtid="{D5CDD505-2E9C-101B-9397-08002B2CF9AE}" pid="137" name="FSC#CCAPRECONFIG@15.1001:AddrName_Zeile_3">
    <vt:lpwstr/>
  </property>
  <property fmtid="{D5CDD505-2E9C-101B-9397-08002B2CF9AE}" pid="138" name="FSC#CCAPRECONFIG@15.1001:AddrPostalischeAdresse">
    <vt:lpwstr/>
  </property>
  <property fmtid="{D5CDD505-2E9C-101B-9397-08002B2CF9AE}" pid="139" name="FSC#COOSYSTEM@1.1:Container">
    <vt:lpwstr>COO.2080.100.4.179199</vt:lpwstr>
  </property>
  <property fmtid="{D5CDD505-2E9C-101B-9397-08002B2CF9AE}" pid="140" name="FSC#FSCFOLIO@1.1001:docpropproject">
    <vt:lpwstr/>
  </property>
</Properties>
</file>