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5"/>
    <p:sldMasterId id="2147483676" r:id="rId6"/>
    <p:sldMasterId id="2147483688" r:id="rId7"/>
  </p:sldMasterIdLst>
  <p:notesMasterIdLst>
    <p:notesMasterId r:id="rId17"/>
  </p:notesMasterIdLst>
  <p:handoutMasterIdLst>
    <p:handoutMasterId r:id="rId18"/>
  </p:handoutMasterIdLst>
  <p:sldIdLst>
    <p:sldId id="280" r:id="rId8"/>
    <p:sldId id="386" r:id="rId9"/>
    <p:sldId id="387" r:id="rId10"/>
    <p:sldId id="392" r:id="rId11"/>
    <p:sldId id="393" r:id="rId12"/>
    <p:sldId id="394" r:id="rId13"/>
    <p:sldId id="395" r:id="rId14"/>
    <p:sldId id="390" r:id="rId15"/>
    <p:sldId id="391" r:id="rId16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4D7EBF"/>
    <a:srgbClr val="4275B8"/>
    <a:srgbClr val="658FC7"/>
    <a:srgbClr val="3E6DAC"/>
    <a:srgbClr val="365F96"/>
    <a:srgbClr val="6992C9"/>
    <a:srgbClr val="86B0EE"/>
    <a:srgbClr val="5F9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5305" autoAdjust="0"/>
  </p:normalViewPr>
  <p:slideViewPr>
    <p:cSldViewPr>
      <p:cViewPr varScale="1">
        <p:scale>
          <a:sx n="76" d="100"/>
          <a:sy n="76" d="100"/>
        </p:scale>
        <p:origin x="16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2334" y="6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4708E9D6-3B8A-4F71-A1AB-5B0309359429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305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183" y="9440305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90252A64-1A67-4A88-8763-35979ACB95F4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442517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97B0995F-FBF2-4604-A5A8-70BE5F744449}" type="datetimeFigureOut">
              <a:rPr lang="de-DE" smtClean="0"/>
              <a:pPr/>
              <a:t>30.09.2015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541" tIns="45770" rIns="91541" bIns="4577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D0CD51A6-6D03-4159-AAFB-BC20959527F9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35925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42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DD6C8-AFCB-4117-A5A3-D7EF2E2711C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5650"/>
            <a:ext cx="5030787" cy="37734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3" y="4779822"/>
            <a:ext cx="5487041" cy="452401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1500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DD6C8-AFCB-4117-A5A3-D7EF2E2711C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5650"/>
            <a:ext cx="5030787" cy="37734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3" y="4779822"/>
            <a:ext cx="5487041" cy="452401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4201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DD6C8-AFCB-4117-A5A3-D7EF2E2711C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5650"/>
            <a:ext cx="5030787" cy="37734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3" y="4779822"/>
            <a:ext cx="5487041" cy="452401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4059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DD6C8-AFCB-4117-A5A3-D7EF2E2711C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5650"/>
            <a:ext cx="5030787" cy="37734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3" y="4779822"/>
            <a:ext cx="5487041" cy="452401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1010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0DD6C8-AFCB-4117-A5A3-D7EF2E2711C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5650"/>
            <a:ext cx="5030787" cy="37734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3" y="4779822"/>
            <a:ext cx="5487041" cy="452401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163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defRPr sz="5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5299075"/>
            <a:ext cx="7429500" cy="1055688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pic>
        <p:nvPicPr>
          <p:cNvPr id="23596" name="Picture 44" descr="Logo ISB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3050" y="6237288"/>
            <a:ext cx="1419225" cy="400050"/>
          </a:xfrm>
          <a:prstGeom prst="rect">
            <a:avLst/>
          </a:prstGeom>
          <a:noFill/>
        </p:spPr>
      </p:pic>
      <p:pic>
        <p:nvPicPr>
          <p:cNvPr id="23598" name="Picture 46" descr="Logo KdK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1675" y="6238897"/>
            <a:ext cx="1952625" cy="333375"/>
          </a:xfrm>
          <a:prstGeom prst="rect">
            <a:avLst/>
          </a:prstGeom>
          <a:noFill/>
        </p:spPr>
      </p:pic>
      <p:sp>
        <p:nvSpPr>
          <p:cNvPr id="23600" name="Rectangle 4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 lIns="91440" tIns="45720" rIns="91440" bIns="45720"/>
          <a:lstStyle>
            <a:lvl1pPr algn="l">
              <a:defRPr sz="1400">
                <a:latin typeface="Times" pitchFamily="18" charset="0"/>
              </a:defRPr>
            </a:lvl1pPr>
          </a:lstStyle>
          <a:p>
            <a:fld id="{79E4A166-9E27-46C8-861C-11284B4F9CCC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23601" name="Rectangle 4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 lIns="91440" tIns="45720" rIns="91440" bIns="45720"/>
          <a:lstStyle>
            <a:lvl1pPr algn="ctr" eaLnBrk="0" hangingPunct="0">
              <a:defRPr sz="1400">
                <a:latin typeface="Times" pitchFamily="18" charset="0"/>
              </a:defRPr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pic>
        <p:nvPicPr>
          <p:cNvPr id="23602" name="Picture 50" descr="header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-4763"/>
            <a:ext cx="9144000" cy="98107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9A394A5-CC5E-4BB7-BB8E-B6E014174147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14FE71A-89AB-4522-B027-630BCB50BD33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23850"/>
            <a:ext cx="2125663" cy="5903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323850"/>
            <a:ext cx="6229350" cy="590391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E7F8C56-AD31-4D90-A7C5-B14C5C96E0A7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50825" y="323850"/>
            <a:ext cx="8507413" cy="9890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449388"/>
            <a:ext cx="4176713" cy="23129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9938" y="1449388"/>
            <a:ext cx="4178300" cy="23129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50825" y="3914775"/>
            <a:ext cx="4176713" cy="2312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9938" y="3914775"/>
            <a:ext cx="4178300" cy="2312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2051050" y="6381750"/>
            <a:ext cx="3384550" cy="360363"/>
          </a:xfrm>
        </p:spPr>
        <p:txBody>
          <a:bodyPr/>
          <a:lstStyle>
            <a:lvl1pPr>
              <a:defRPr/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6227763" y="6381750"/>
            <a:ext cx="2133600" cy="360363"/>
          </a:xfrm>
        </p:spPr>
        <p:txBody>
          <a:bodyPr/>
          <a:lstStyle>
            <a:lvl1pPr>
              <a:defRPr/>
            </a:lvl1pPr>
          </a:lstStyle>
          <a:p>
            <a:fld id="{80BDB1C7-D513-489E-831A-43F4D758F403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23850"/>
            <a:ext cx="8507413" cy="9890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49388"/>
            <a:ext cx="4176713" cy="47783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9938" y="1449388"/>
            <a:ext cx="4178300" cy="23129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9938" y="3914775"/>
            <a:ext cx="4178300" cy="2312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051050" y="6381750"/>
            <a:ext cx="3384550" cy="360363"/>
          </a:xfrm>
        </p:spPr>
        <p:txBody>
          <a:bodyPr/>
          <a:lstStyle>
            <a:lvl1pPr>
              <a:defRPr/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6227763" y="6381750"/>
            <a:ext cx="2133600" cy="360363"/>
          </a:xfrm>
        </p:spPr>
        <p:txBody>
          <a:bodyPr/>
          <a:lstStyle>
            <a:lvl1pPr>
              <a:defRPr/>
            </a:lvl1pPr>
          </a:lstStyle>
          <a:p>
            <a:fld id="{BDF56FB2-4702-4E1D-BC80-820D65FED44E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23850"/>
            <a:ext cx="8507413" cy="9890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449388"/>
            <a:ext cx="4176713" cy="47783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938" y="1449388"/>
            <a:ext cx="4178300" cy="47783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051050" y="6381750"/>
            <a:ext cx="3384550" cy="360363"/>
          </a:xfrm>
        </p:spPr>
        <p:txBody>
          <a:bodyPr/>
          <a:lstStyle>
            <a:lvl1pPr>
              <a:defRPr/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6227763" y="6381750"/>
            <a:ext cx="2133600" cy="360363"/>
          </a:xfrm>
        </p:spPr>
        <p:txBody>
          <a:bodyPr/>
          <a:lstStyle>
            <a:lvl1pPr>
              <a:defRPr/>
            </a:lvl1pPr>
          </a:lstStyle>
          <a:p>
            <a:fld id="{D4C9FB9B-07E7-4E6B-8FE0-58BB6431D6D5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667-F854-4DF6-AF4A-ECF9C48A3EC3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027D-4F80-46B8-BEBF-5A67447A7F8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667-F854-4DF6-AF4A-ECF9C48A3EC3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027D-4F80-46B8-BEBF-5A67447A7F8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667-F854-4DF6-AF4A-ECF9C48A3EC3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027D-4F80-46B8-BEBF-5A67447A7F8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1CA762C-0B03-423F-B953-55299A727CAB}" type="datetime1">
              <a:rPr lang="de-DE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667-F854-4DF6-AF4A-ECF9C48A3EC3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027D-4F80-46B8-BEBF-5A67447A7F8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667-F854-4DF6-AF4A-ECF9C48A3EC3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027D-4F80-46B8-BEBF-5A67447A7F8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667-F854-4DF6-AF4A-ECF9C48A3EC3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027D-4F80-46B8-BEBF-5A67447A7F8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667-F854-4DF6-AF4A-ECF9C48A3EC3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027D-4F80-46B8-BEBF-5A67447A7F8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667-F854-4DF6-AF4A-ECF9C48A3EC3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027D-4F80-46B8-BEBF-5A67447A7F8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667-F854-4DF6-AF4A-ECF9C48A3EC3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027D-4F80-46B8-BEBF-5A67447A7F8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667-F854-4DF6-AF4A-ECF9C48A3EC3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027D-4F80-46B8-BEBF-5A67447A7F8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9667-F854-4DF6-AF4A-ECF9C48A3EC3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027D-4F80-46B8-BEBF-5A67447A7F8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1CA762C-0B03-423F-B953-55299A727CAB}" type="datetime1">
              <a:rPr lang="de-DE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D4989BB-67AC-4739-A14C-6ECB5EAC3B08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49388"/>
            <a:ext cx="4176713" cy="4778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938" y="1449388"/>
            <a:ext cx="4178300" cy="4778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121EC44-AE9D-497A-B13F-A395F8D2F001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5E493AC-C56C-4E61-9BA7-1EF6B308F4A3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831D498-6F9A-4466-9022-7DA8BA27A18C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7BC651-7548-4E6E-AF83-59C7CD55AA74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F4240F4-D645-4026-BF27-2022E1265837}" type="datetime1">
              <a:rPr lang="de-DE" smtClean="0">
                <a:solidFill>
                  <a:srgbClr val="000000"/>
                </a:solidFill>
              </a:rPr>
              <a:pPr/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23850"/>
            <a:ext cx="8507413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49388"/>
            <a:ext cx="8507413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8420100" y="6381750"/>
            <a:ext cx="3619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4000" tIns="36000" rIns="54000" bIns="36000"/>
          <a:lstStyle/>
          <a:p>
            <a:pPr algn="r" eaLnBrk="0" fontAlgn="base" hangingPunct="0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</a:pPr>
            <a:fld id="{52F8A311-A736-4C7E-A3F8-66A2590C4B55}" type="slidenum">
              <a:rPr lang="de-CH" sz="900">
                <a:solidFill>
                  <a:srgbClr val="000000"/>
                </a:solidFill>
              </a:rPr>
              <a:pPr algn="r" eaLnBrk="0" fontAlgn="base" hangingPunct="0">
                <a:lnSpc>
                  <a:spcPct val="105000"/>
                </a:lnSpc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r>
              <a:rPr lang="de-CH" sz="9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381750"/>
            <a:ext cx="33845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36000" rIns="54000" bIns="3600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7763" y="6381750"/>
            <a:ext cx="2133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36000" rIns="54000" bIns="3600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1CA762C-0B03-423F-B953-55299A727CAB}" type="datetime1">
              <a:rPr lang="de-DE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30.09.2015</a:t>
            </a:fld>
            <a:endParaRPr lang="de-CH">
              <a:solidFill>
                <a:srgbClr val="000000"/>
              </a:solidFill>
            </a:endParaRPr>
          </a:p>
        </p:txBody>
      </p:sp>
      <p:pic>
        <p:nvPicPr>
          <p:cNvPr id="9" name="Picture 7" descr="egovernment"/>
          <p:cNvPicPr>
            <a:picLocks noChangeAspect="1" noChangeArrowheads="1"/>
          </p:cNvPicPr>
          <p:nvPr userDrawn="1"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90481" y="6310336"/>
            <a:ext cx="1666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" name="Line 40"/>
          <p:cNvSpPr>
            <a:spLocks noChangeShapeType="1"/>
          </p:cNvSpPr>
          <p:nvPr/>
        </p:nvSpPr>
        <p:spPr bwMode="auto">
          <a:xfrm flipH="1" flipV="1">
            <a:off x="179388" y="6308725"/>
            <a:ext cx="86026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CH" sz="2400">
              <a:solidFill>
                <a:srgbClr val="000000"/>
              </a:solidFill>
              <a:latin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705" r:id="rId16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D002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D002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D002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D002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D002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D002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D002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D002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BD002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D9667-F854-4DF6-AF4A-ECF9C48A3EC3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9027D-4F80-46B8-BEBF-5A67447A7F8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DF516-27F3-478A-8AC1-D60EAAA8E301}" type="datetimeFigureOut">
              <a:rPr lang="de-CH" smtClean="0"/>
              <a:pPr/>
              <a:t>30.09.2015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10B6E-36AE-4CF6-9F4A-70DBE0877122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sz="4800" dirty="0" smtClean="0"/>
              <a:t>OGD Schweiz</a:t>
            </a:r>
            <a:endParaRPr lang="de-CH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6988" y="3140968"/>
            <a:ext cx="7534597" cy="1775768"/>
          </a:xfrm>
        </p:spPr>
        <p:txBody>
          <a:bodyPr/>
          <a:lstStyle/>
          <a:p>
            <a:r>
              <a:rPr lang="de-CH" dirty="0"/>
              <a:t>DCAT </a:t>
            </a:r>
            <a:r>
              <a:rPr lang="de-CH" dirty="0" err="1"/>
              <a:t>Application</a:t>
            </a:r>
            <a:r>
              <a:rPr lang="de-CH" dirty="0"/>
              <a:t> Profile </a:t>
            </a:r>
            <a:r>
              <a:rPr lang="de-CH" dirty="0" err="1"/>
              <a:t>for</a:t>
            </a:r>
            <a:r>
              <a:rPr lang="de-CH" dirty="0"/>
              <a:t> Swiss </a:t>
            </a:r>
            <a:r>
              <a:rPr lang="de-CH" dirty="0" err="1"/>
              <a:t>data</a:t>
            </a:r>
            <a:r>
              <a:rPr lang="de-CH" dirty="0"/>
              <a:t> </a:t>
            </a:r>
            <a:r>
              <a:rPr lang="de-CH" dirty="0" err="1"/>
              <a:t>portals</a:t>
            </a:r>
            <a:r>
              <a:rPr lang="de-CH" dirty="0"/>
              <a:t> </a:t>
            </a:r>
            <a:endParaRPr lang="de-CH" dirty="0" smtClean="0"/>
          </a:p>
          <a:p>
            <a:r>
              <a:rPr lang="de-CH" sz="1400" dirty="0"/>
              <a:t/>
            </a:r>
            <a:br>
              <a:rPr lang="de-CH" sz="1400" dirty="0"/>
            </a:br>
            <a:endParaRPr lang="de-CH" sz="2000" dirty="0" smtClean="0"/>
          </a:p>
          <a:p>
            <a:r>
              <a:rPr lang="de-CH" sz="2000" dirty="0" smtClean="0"/>
              <a:t>September 2015 </a:t>
            </a:r>
            <a:endParaRPr lang="de-CH" sz="2000" dirty="0"/>
          </a:p>
          <a:p>
            <a:pPr>
              <a:lnSpc>
                <a:spcPct val="80000"/>
              </a:lnSpc>
            </a:pPr>
            <a:endParaRPr lang="fr-CH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Seite </a:t>
            </a:r>
            <a:fld id="{5DAC2734-84CF-4E5C-A414-6F9B7B77B9C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467544" y="-601"/>
            <a:ext cx="7576471" cy="93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Classes and elements of the DCAT Application Profile for Swiss data portals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33" y="1055201"/>
            <a:ext cx="7933333" cy="50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6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066"/>
            <a:ext cx="9144000" cy="495074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933654" y="4318976"/>
            <a:ext cx="312109" cy="312109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>
                <a:latin typeface="Palatino"/>
                <a:cs typeface="Palatino"/>
              </a:rPr>
              <a:t>II</a:t>
            </a:r>
          </a:p>
        </p:txBody>
      </p:sp>
      <p:sp>
        <p:nvSpPr>
          <p:cNvPr id="6" name="Oval 5"/>
          <p:cNvSpPr/>
          <p:nvPr/>
        </p:nvSpPr>
        <p:spPr>
          <a:xfrm>
            <a:off x="7906706" y="4385295"/>
            <a:ext cx="312109" cy="312109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latin typeface="Palatino"/>
                <a:cs typeface="Palatino"/>
              </a:rPr>
              <a:t>I</a:t>
            </a:r>
          </a:p>
        </p:txBody>
      </p:sp>
      <p:sp>
        <p:nvSpPr>
          <p:cNvPr id="7" name="Oval 6"/>
          <p:cNvSpPr/>
          <p:nvPr/>
        </p:nvSpPr>
        <p:spPr>
          <a:xfrm>
            <a:off x="6382101" y="4347634"/>
            <a:ext cx="312109" cy="312109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>
                <a:latin typeface="Palatino"/>
                <a:cs typeface="Palatino"/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5580301" y="4347634"/>
            <a:ext cx="312109" cy="312109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>
                <a:latin typeface="Palatino"/>
                <a:cs typeface="Palatino"/>
              </a:rPr>
              <a:t>4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899592" y="5229200"/>
            <a:ext cx="7394841" cy="1074258"/>
            <a:chOff x="1137599" y="5307070"/>
            <a:chExt cx="7394841" cy="1074258"/>
          </a:xfrm>
        </p:grpSpPr>
        <p:sp>
          <p:nvSpPr>
            <p:cNvPr id="9" name="Oval 8"/>
            <p:cNvSpPr/>
            <p:nvPr/>
          </p:nvSpPr>
          <p:spPr>
            <a:xfrm>
              <a:off x="1137599" y="5307070"/>
              <a:ext cx="312109" cy="312109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>
                  <a:latin typeface="Palatino"/>
                  <a:cs typeface="Palatino"/>
                </a:rPr>
                <a:t>I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137599" y="5858108"/>
              <a:ext cx="312109" cy="312109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>
                  <a:latin typeface="Palatino"/>
                  <a:cs typeface="Palatino"/>
                </a:rPr>
                <a:t>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05453" y="5311402"/>
              <a:ext cx="60051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dirty="0"/>
                <a:t>falls die </a:t>
              </a:r>
              <a:r>
                <a:rPr lang="en-US" sz="1400" dirty="0" err="1"/>
                <a:t>Daten</a:t>
              </a:r>
              <a:r>
                <a:rPr lang="en-US" sz="1400" dirty="0"/>
                <a:t> </a:t>
              </a:r>
              <a:r>
                <a:rPr lang="en-US" sz="1400" dirty="0" err="1"/>
                <a:t>ändern</a:t>
              </a:r>
              <a:r>
                <a:rPr lang="en-US" sz="1400" dirty="0"/>
                <a:t>, </a:t>
              </a:r>
              <a:endParaRPr lang="en-US" sz="1400" dirty="0" smtClean="0"/>
            </a:p>
            <a:p>
              <a:pPr algn="l"/>
              <a:r>
                <a:rPr lang="en-US" sz="1400" dirty="0" smtClean="0"/>
                <a:t>muss </a:t>
              </a:r>
              <a:r>
                <a:rPr lang="en-US" sz="1400" dirty="0"/>
                <a:t>das Feld “</a:t>
              </a:r>
              <a:r>
                <a:rPr lang="en-US" sz="1400" dirty="0" err="1"/>
                <a:t>dct:modified</a:t>
              </a:r>
              <a:r>
                <a:rPr lang="en-US" sz="1400" dirty="0"/>
                <a:t>” </a:t>
              </a:r>
              <a:r>
                <a:rPr lang="en-US" sz="1400" dirty="0" err="1"/>
                <a:t>im</a:t>
              </a:r>
              <a:r>
                <a:rPr lang="en-US" sz="1400" dirty="0"/>
                <a:t> Dataset-</a:t>
              </a:r>
              <a:r>
                <a:rPr lang="en-US" sz="1400" dirty="0" err="1"/>
                <a:t>Metadaten</a:t>
              </a:r>
              <a:r>
                <a:rPr lang="en-US" sz="1400" dirty="0"/>
                <a:t>-Record </a:t>
              </a:r>
              <a:r>
                <a:rPr lang="en-US" sz="1400" dirty="0" err="1"/>
                <a:t>aktualisiert</a:t>
              </a:r>
              <a:r>
                <a:rPr lang="en-US" sz="1400" dirty="0"/>
                <a:t> </a:t>
              </a:r>
              <a:r>
                <a:rPr lang="en-US" sz="1400" dirty="0" err="1"/>
                <a:t>werden</a:t>
              </a:r>
              <a:r>
                <a:rPr lang="en-US" sz="1400" dirty="0"/>
                <a:t>.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932299" y="5522513"/>
              <a:ext cx="312109" cy="312109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>
                  <a:latin typeface="Palatino"/>
                  <a:cs typeface="Palatino"/>
                </a:rPr>
                <a:t>II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05453" y="5858108"/>
              <a:ext cx="63321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dirty="0"/>
                <a:t>falls </a:t>
              </a:r>
              <a:r>
                <a:rPr lang="en-US" sz="1400" dirty="0" err="1"/>
                <a:t>einDistributions-Dokument</a:t>
              </a:r>
              <a:r>
                <a:rPr lang="en-US" sz="1400" dirty="0"/>
                <a:t> </a:t>
              </a:r>
              <a:r>
                <a:rPr lang="en-US" sz="1400" dirty="0" err="1"/>
                <a:t>ändert</a:t>
              </a:r>
              <a:r>
                <a:rPr lang="en-US" sz="1400" dirty="0"/>
                <a:t>, </a:t>
              </a:r>
              <a:endParaRPr lang="en-US" sz="1400" dirty="0" smtClean="0"/>
            </a:p>
            <a:p>
              <a:pPr algn="l"/>
              <a:r>
                <a:rPr lang="en-US" sz="1400" dirty="0" smtClean="0"/>
                <a:t>muss </a:t>
              </a:r>
              <a:r>
                <a:rPr lang="en-US" sz="1400" dirty="0"/>
                <a:t>das Feld “</a:t>
              </a:r>
              <a:r>
                <a:rPr lang="en-US" sz="1400" dirty="0" err="1"/>
                <a:t>dct:modified</a:t>
              </a:r>
              <a:r>
                <a:rPr lang="en-US" sz="1400" dirty="0"/>
                <a:t>” </a:t>
              </a:r>
              <a:r>
                <a:rPr lang="en-US" sz="1400" dirty="0" err="1"/>
                <a:t>im</a:t>
              </a:r>
              <a:r>
                <a:rPr lang="en-US" sz="1400" dirty="0"/>
                <a:t> Distribution-</a:t>
              </a:r>
              <a:r>
                <a:rPr lang="en-US" sz="1400" dirty="0" err="1"/>
                <a:t>Metadaten</a:t>
              </a:r>
              <a:r>
                <a:rPr lang="en-US" sz="1400" dirty="0"/>
                <a:t>-Record </a:t>
              </a:r>
              <a:r>
                <a:rPr lang="en-US" sz="1400" dirty="0" err="1"/>
                <a:t>aktualisiert</a:t>
              </a:r>
              <a:r>
                <a:rPr lang="en-US" sz="1400" dirty="0"/>
                <a:t> </a:t>
              </a:r>
              <a:r>
                <a:rPr lang="en-US" sz="1400" dirty="0" err="1"/>
                <a:t>werden</a:t>
              </a:r>
              <a:r>
                <a:rPr lang="en-US" sz="1400" dirty="0"/>
                <a:t>.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8220331" y="6062335"/>
              <a:ext cx="312109" cy="312109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>
                  <a:latin typeface="Palatino"/>
                  <a:cs typeface="Palatino"/>
                </a:rPr>
                <a:t>4</a:t>
              </a:r>
            </a:p>
          </p:txBody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10265"/>
            <a:ext cx="8229600" cy="466407"/>
          </a:xfrm>
        </p:spPr>
        <p:txBody>
          <a:bodyPr/>
          <a:lstStyle/>
          <a:p>
            <a:r>
              <a:rPr lang="de-CH" sz="2400" dirty="0" smtClean="0"/>
              <a:t>Metadaten-Records und Daten 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41418742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Seite </a:t>
            </a:r>
            <a:fld id="{5DAC2734-84CF-4E5C-A414-6F9B7B77B9C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589390" y="3096"/>
            <a:ext cx="7670650" cy="6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Beziehungen zwischen Datasets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68213" y="1160748"/>
            <a:ext cx="743899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9pPr>
          </a:lstStyle>
          <a:p>
            <a:r>
              <a:rPr lang="de-CH" sz="1600" b="0" kern="0" dirty="0" smtClean="0">
                <a:solidFill>
                  <a:schemeClr val="tx1"/>
                </a:solidFill>
              </a:rPr>
              <a:t>Das DCAT </a:t>
            </a:r>
            <a:r>
              <a:rPr lang="de-CH" sz="1600" b="0" kern="0" dirty="0" err="1" smtClean="0">
                <a:solidFill>
                  <a:schemeClr val="tx1"/>
                </a:solidFill>
              </a:rPr>
              <a:t>Application</a:t>
            </a:r>
            <a:r>
              <a:rPr lang="de-CH" sz="1600" b="0" kern="0" dirty="0" smtClean="0">
                <a:solidFill>
                  <a:schemeClr val="tx1"/>
                </a:solidFill>
              </a:rPr>
              <a:t> Profile erlaubt die Darstellung unterschiedlicher Beziehungen zwischen Datasets. Die Einfachste ist die Zusammenfassung unterschiedlicher Distributionen mittels einem Dataset Metadaten </a:t>
            </a:r>
            <a:r>
              <a:rPr lang="de-CH" sz="1600" b="0" kern="0" dirty="0" err="1" smtClean="0">
                <a:solidFill>
                  <a:schemeClr val="tx1"/>
                </a:solidFill>
              </a:rPr>
              <a:t>Record</a:t>
            </a:r>
            <a:r>
              <a:rPr lang="de-CH" sz="1600" b="0" kern="0" dirty="0" smtClean="0">
                <a:solidFill>
                  <a:schemeClr val="tx1"/>
                </a:solidFill>
              </a:rPr>
              <a:t>. </a:t>
            </a:r>
            <a:br>
              <a:rPr lang="de-CH" sz="1600" b="0" kern="0" dirty="0" smtClean="0">
                <a:solidFill>
                  <a:schemeClr val="tx1"/>
                </a:solidFill>
              </a:rPr>
            </a:br>
            <a:r>
              <a:rPr lang="de-CH" sz="1600" b="0" kern="0" dirty="0" smtClean="0">
                <a:solidFill>
                  <a:schemeClr val="tx1"/>
                </a:solidFill>
              </a:rPr>
              <a:t>Diese kann z.B. für die Darstellung einer Zeitreihe genutzt werden. </a:t>
            </a:r>
            <a:endParaRPr lang="de-CH" sz="1600" b="0" kern="0" dirty="0">
              <a:solidFill>
                <a:schemeClr val="tx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883" y="2564904"/>
            <a:ext cx="4266667" cy="3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59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Seite </a:t>
            </a:r>
            <a:fld id="{5DAC2734-84CF-4E5C-A414-6F9B7B77B9C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667937" y="1568"/>
            <a:ext cx="75764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Nutzung des Elements: „</a:t>
            </a:r>
            <a:r>
              <a:rPr lang="de-CH" sz="2400" b="1" dirty="0" err="1">
                <a:solidFill>
                  <a:srgbClr val="BD002B"/>
                </a:solidFill>
                <a:latin typeface="+mj-lt"/>
                <a:ea typeface="+mj-ea"/>
                <a:cs typeface="+mj-cs"/>
              </a:rPr>
              <a:t>dct:seeAlso</a:t>
            </a:r>
            <a: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“: </a:t>
            </a:r>
            <a:b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</a:br>
            <a: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Verlinkung der Dataset Metadaten-Records (1)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706630" y="1097671"/>
            <a:ext cx="743899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9pPr>
          </a:lstStyle>
          <a:p>
            <a:r>
              <a:rPr lang="de-CH" sz="1600" b="0" kern="0" dirty="0" smtClean="0">
                <a:solidFill>
                  <a:schemeClr val="tx1"/>
                </a:solidFill>
              </a:rPr>
              <a:t>Mit dem Element «</a:t>
            </a:r>
            <a:r>
              <a:rPr lang="de-CH" sz="1600" b="0" kern="0" dirty="0" err="1" smtClean="0">
                <a:solidFill>
                  <a:schemeClr val="tx1"/>
                </a:solidFill>
              </a:rPr>
              <a:t>dct:seeAlso</a:t>
            </a:r>
            <a:r>
              <a:rPr lang="de-CH" sz="1600" b="0" kern="0" dirty="0" smtClean="0">
                <a:solidFill>
                  <a:schemeClr val="tx1"/>
                </a:solidFill>
              </a:rPr>
              <a:t>» können unterschiedliche Beziehungen zwischen Datasets dargestellt werden. 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Welche gewählt wird, obliegt den Datenproduzenten. </a:t>
            </a:r>
            <a:endParaRPr lang="de-CH" sz="1600" b="0" kern="0" dirty="0">
              <a:solidFill>
                <a:schemeClr val="tx1"/>
              </a:solidFill>
            </a:endParaRP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2078987"/>
            <a:ext cx="3471459" cy="4158325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06630" y="2667498"/>
            <a:ext cx="2497218" cy="104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CH" sz="20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z.B.: </a:t>
            </a:r>
            <a:br>
              <a:rPr lang="de-CH" sz="20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</a:br>
            <a:r>
              <a:rPr lang="de-CH" sz="2000" b="1" dirty="0" smtClean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‘reine</a:t>
            </a:r>
            <a:br>
              <a:rPr lang="de-CH" sz="2000" b="1" dirty="0" smtClean="0">
                <a:solidFill>
                  <a:srgbClr val="BD002B"/>
                </a:solidFill>
                <a:latin typeface="+mj-lt"/>
                <a:ea typeface="+mj-ea"/>
                <a:cs typeface="+mj-cs"/>
              </a:rPr>
            </a:br>
            <a:r>
              <a:rPr lang="de-CH" sz="2000" b="1" dirty="0" smtClean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Verwandtschaft</a:t>
            </a:r>
            <a:r>
              <a:rPr lang="de-CH" sz="20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903819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Seite </a:t>
            </a:r>
            <a:fld id="{5DAC2734-84CF-4E5C-A414-6F9B7B77B9C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6630" y="2667498"/>
            <a:ext cx="2497218" cy="104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CH" sz="20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z.B.: </a:t>
            </a:r>
            <a:br>
              <a:rPr lang="de-CH" sz="20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</a:br>
            <a:r>
              <a:rPr lang="de-CH" sz="20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‘hierarchische Verwandtschaft’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706630" y="1420355"/>
            <a:ext cx="743899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9pPr>
          </a:lstStyle>
          <a:p>
            <a:r>
              <a:rPr lang="de-CH" sz="1600" b="0" kern="0" dirty="0" smtClean="0">
                <a:solidFill>
                  <a:schemeClr val="tx1"/>
                </a:solidFill>
              </a:rPr>
              <a:t>Mit dem Element «</a:t>
            </a:r>
            <a:r>
              <a:rPr lang="de-CH" sz="1600" b="0" kern="0" dirty="0" err="1" smtClean="0">
                <a:solidFill>
                  <a:schemeClr val="tx1"/>
                </a:solidFill>
              </a:rPr>
              <a:t>dct:seeAlso</a:t>
            </a:r>
            <a:r>
              <a:rPr lang="de-CH" sz="1600" b="0" kern="0" dirty="0" smtClean="0">
                <a:solidFill>
                  <a:schemeClr val="tx1"/>
                </a:solidFill>
              </a:rPr>
              <a:t>» können unterschiedliche Beziehungen zwischen Datasets dargestellt werden. 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Welche gewählt wird, obliegt den Datenproduzenten. </a:t>
            </a:r>
            <a:endParaRPr lang="de-CH" sz="1600" b="0" kern="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2315597"/>
            <a:ext cx="3435839" cy="3921715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67937" y="1568"/>
            <a:ext cx="75764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Nutzung des Elements: „</a:t>
            </a:r>
            <a:r>
              <a:rPr lang="de-CH" sz="2400" b="1" dirty="0" err="1">
                <a:solidFill>
                  <a:srgbClr val="BD002B"/>
                </a:solidFill>
                <a:latin typeface="+mj-lt"/>
                <a:ea typeface="+mj-ea"/>
                <a:cs typeface="+mj-cs"/>
              </a:rPr>
              <a:t>dct:seeAlso</a:t>
            </a:r>
            <a: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“: </a:t>
            </a:r>
            <a:b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</a:br>
            <a: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Verlinkung der Dataset Metadaten-Records </a:t>
            </a:r>
            <a:r>
              <a:rPr lang="de-CH" sz="2400" b="1" dirty="0" smtClean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(2)</a:t>
            </a:r>
            <a:endParaRPr lang="de-CH" sz="2400" b="1" dirty="0">
              <a:solidFill>
                <a:srgbClr val="BD002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8814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Seite </a:t>
            </a:r>
            <a:fld id="{5DAC2734-84CF-4E5C-A414-6F9B7B77B9C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706630" y="1263252"/>
            <a:ext cx="743899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9pPr>
          </a:lstStyle>
          <a:p>
            <a:r>
              <a:rPr lang="de-CH" sz="1600" b="0" kern="0" dirty="0" smtClean="0">
                <a:solidFill>
                  <a:schemeClr val="tx1"/>
                </a:solidFill>
              </a:rPr>
              <a:t>Mit dem Element «</a:t>
            </a:r>
            <a:r>
              <a:rPr lang="de-CH" sz="1600" b="0" kern="0" dirty="0" err="1" smtClean="0">
                <a:solidFill>
                  <a:schemeClr val="tx1"/>
                </a:solidFill>
              </a:rPr>
              <a:t>dct:seeAlso</a:t>
            </a:r>
            <a:r>
              <a:rPr lang="de-CH" sz="1600" b="0" kern="0" dirty="0" smtClean="0">
                <a:solidFill>
                  <a:schemeClr val="tx1"/>
                </a:solidFill>
              </a:rPr>
              <a:t>» können unterschiedliche Beziehungen zwischen Datasets dargestellt werden. 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Welche gewählt wird, obliegt den Datenproduzenten. </a:t>
            </a:r>
            <a:endParaRPr lang="de-CH" sz="1600" b="0" kern="0" dirty="0">
              <a:solidFill>
                <a:schemeClr val="tx1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2302034"/>
            <a:ext cx="3176227" cy="3935278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67937" y="1568"/>
            <a:ext cx="757647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Nutzung des Elements: „</a:t>
            </a:r>
            <a:r>
              <a:rPr lang="de-CH" sz="2400" b="1" dirty="0" err="1">
                <a:solidFill>
                  <a:srgbClr val="BD002B"/>
                </a:solidFill>
                <a:latin typeface="+mj-lt"/>
                <a:ea typeface="+mj-ea"/>
                <a:cs typeface="+mj-cs"/>
              </a:rPr>
              <a:t>dct:seeAlso</a:t>
            </a:r>
            <a: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“: </a:t>
            </a:r>
            <a:b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</a:br>
            <a:r>
              <a:rPr lang="de-CH" sz="24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Verlinkung der Dataset Metadaten-Records </a:t>
            </a:r>
            <a:r>
              <a:rPr lang="de-CH" sz="2400" b="1" dirty="0" smtClean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(3)</a:t>
            </a:r>
            <a:endParaRPr lang="de-CH" sz="2400" b="1" dirty="0">
              <a:solidFill>
                <a:srgbClr val="BD002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06630" y="2667498"/>
            <a:ext cx="2497218" cy="104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CH" sz="20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z.B.: </a:t>
            </a:r>
            <a:br>
              <a:rPr lang="de-CH" sz="20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</a:br>
            <a:r>
              <a:rPr lang="de-CH" sz="2000" b="1" dirty="0" smtClean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‘Verwandtschaft</a:t>
            </a:r>
            <a:r>
              <a:rPr lang="de-CH" sz="2000" b="1" dirty="0">
                <a:solidFill>
                  <a:srgbClr val="BD002B"/>
                </a:solidFill>
                <a:latin typeface="+mj-lt"/>
                <a:ea typeface="+mj-ea"/>
                <a:cs typeface="+mj-cs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741934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9390" y="-1096"/>
            <a:ext cx="8230760" cy="1368152"/>
          </a:xfrm>
        </p:spPr>
        <p:txBody>
          <a:bodyPr/>
          <a:lstStyle/>
          <a:p>
            <a:r>
              <a:rPr lang="de-CH" sz="2400" dirty="0" smtClean="0"/>
              <a:t>Kategorien : </a:t>
            </a:r>
            <a:r>
              <a:rPr lang="de-CH" sz="2400" b="0" dirty="0" smtClean="0"/>
              <a:t/>
            </a:r>
            <a:br>
              <a:rPr lang="de-CH" sz="2400" b="0" dirty="0" smtClean="0"/>
            </a:br>
            <a:r>
              <a:rPr lang="de-CH" sz="2400" b="0" dirty="0" err="1" smtClean="0"/>
              <a:t>skos:ConceptScheme</a:t>
            </a:r>
            <a:r>
              <a:rPr lang="de-CH" sz="2400" b="0" dirty="0" smtClean="0"/>
              <a:t> </a:t>
            </a:r>
            <a:r>
              <a:rPr lang="de-CH" sz="2400" b="0" dirty="0"/>
              <a:t>des DCAT </a:t>
            </a:r>
            <a:r>
              <a:rPr lang="de-CH" sz="2400" b="0" dirty="0" err="1"/>
              <a:t>Application</a:t>
            </a:r>
            <a:r>
              <a:rPr lang="de-CH" sz="2400" b="0" dirty="0"/>
              <a:t> Profile </a:t>
            </a:r>
            <a:r>
              <a:rPr lang="de-CH" sz="2400" b="0" dirty="0" err="1"/>
              <a:t>for</a:t>
            </a:r>
            <a:r>
              <a:rPr lang="de-CH" sz="2400" b="0" dirty="0"/>
              <a:t> Swiss </a:t>
            </a:r>
            <a:r>
              <a:rPr lang="de-CH" sz="2400" b="0" dirty="0" err="1"/>
              <a:t>data</a:t>
            </a:r>
            <a:r>
              <a:rPr lang="de-CH" sz="2400" b="0" dirty="0"/>
              <a:t> </a:t>
            </a:r>
            <a:r>
              <a:rPr lang="de-CH" sz="2400" b="0" dirty="0" err="1" smtClean="0"/>
              <a:t>portals</a:t>
            </a:r>
            <a:endParaRPr lang="de-CH" sz="2400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Seite </a:t>
            </a:r>
            <a:fld id="{3BC1B9AF-BD4D-4643-A529-9221B59D31A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21411" y="1296144"/>
            <a:ext cx="7795005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9pPr>
          </a:lstStyle>
          <a:p>
            <a:r>
              <a:rPr lang="de-CH" sz="2000" dirty="0">
                <a:solidFill>
                  <a:srgbClr val="BD002B"/>
                </a:solidFill>
              </a:rPr>
              <a:t>Erläuterungen</a:t>
            </a:r>
            <a:r>
              <a:rPr lang="de-CH" kern="0" dirty="0" smtClean="0"/>
              <a:t/>
            </a:r>
            <a:br>
              <a:rPr lang="de-CH" kern="0" dirty="0" smtClean="0"/>
            </a:br>
            <a:endParaRPr lang="de-CH" sz="1000" kern="0" dirty="0"/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Bei der Entwicklung des Kategorienschemas standen 3 Ziele im Vordergrund:</a:t>
            </a:r>
          </a:p>
          <a:p>
            <a:endParaRPr lang="de-CH" sz="1600" b="0" kern="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de-CH" sz="1600" b="0" kern="0" dirty="0" smtClean="0">
                <a:solidFill>
                  <a:schemeClr val="tx1"/>
                </a:solidFill>
              </a:rPr>
              <a:t>Es soll ein einfaches, überblickbares  Kategorienschema geschaffen werden, </a:t>
            </a:r>
            <a:br>
              <a:rPr lang="de-CH" sz="1600" b="0" kern="0" dirty="0" smtClean="0">
                <a:solidFill>
                  <a:schemeClr val="tx1"/>
                </a:solidFill>
              </a:rPr>
            </a:br>
            <a:r>
              <a:rPr lang="de-CH" sz="1600" b="0" kern="0" dirty="0" smtClean="0">
                <a:solidFill>
                  <a:schemeClr val="tx1"/>
                </a:solidFill>
              </a:rPr>
              <a:t>das möglichst eindeutige Zuordnung der vorhandenen (und künftigen) Datasets </a:t>
            </a:r>
            <a:br>
              <a:rPr lang="de-CH" sz="1600" b="0" kern="0" dirty="0" smtClean="0">
                <a:solidFill>
                  <a:schemeClr val="tx1"/>
                </a:solidFill>
              </a:rPr>
            </a:br>
            <a:r>
              <a:rPr lang="de-CH" sz="1600" b="0" kern="0" dirty="0" smtClean="0">
                <a:solidFill>
                  <a:schemeClr val="tx1"/>
                </a:solidFill>
              </a:rPr>
              <a:t>erlaubt.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de-CH" sz="1600" b="0" kern="0" dirty="0" smtClean="0">
                <a:solidFill>
                  <a:schemeClr val="tx1"/>
                </a:solidFill>
              </a:rPr>
              <a:t>Es muss möglich sein, Kategorien bestehender Schweizerischer Portale einfach auf das neue Schema zu </a:t>
            </a:r>
            <a:r>
              <a:rPr lang="de-CH" sz="1600" b="0" kern="0" dirty="0" err="1" smtClean="0">
                <a:solidFill>
                  <a:schemeClr val="tx1"/>
                </a:solidFill>
              </a:rPr>
              <a:t>mappen</a:t>
            </a:r>
            <a:r>
              <a:rPr lang="de-CH" sz="1600" b="0" kern="0" dirty="0" smtClean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spcBef>
                <a:spcPts val="600"/>
              </a:spcBef>
              <a:buFont typeface="+mj-lt"/>
              <a:buAutoNum type="alphaLcParenR"/>
            </a:pPr>
            <a:r>
              <a:rPr lang="de-CH" sz="1600" b="0" kern="0" dirty="0" smtClean="0">
                <a:solidFill>
                  <a:schemeClr val="tx1"/>
                </a:solidFill>
              </a:rPr>
              <a:t>Mapping zu </a:t>
            </a:r>
            <a:r>
              <a:rPr lang="de-CH" sz="1600" b="0" kern="0" dirty="0" err="1" smtClean="0">
                <a:solidFill>
                  <a:schemeClr val="tx1"/>
                </a:solidFill>
              </a:rPr>
              <a:t>Eurovoc</a:t>
            </a:r>
            <a:r>
              <a:rPr lang="de-CH" sz="1600" b="0" kern="0" dirty="0" smtClean="0">
                <a:solidFill>
                  <a:schemeClr val="tx1"/>
                </a:solidFill>
              </a:rPr>
              <a:t> muss möglich sein.</a:t>
            </a:r>
          </a:p>
          <a:p>
            <a:endParaRPr lang="de-CH" sz="1600" b="0" kern="0" dirty="0">
              <a:solidFill>
                <a:schemeClr val="tx1"/>
              </a:solidFill>
            </a:endParaRP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Es versteht sich von selbst, dass ein überblickbares Kategorienschema mit max. 25 Begriffen, nicht alle Bedürfnisse aller Ämter abdecken kann. Das vorgeschlagene Schema hat zwangsläufig eine sehr grobe Granularität. </a:t>
            </a:r>
            <a:br>
              <a:rPr lang="de-CH" sz="1600" b="0" kern="0" dirty="0" smtClean="0">
                <a:solidFill>
                  <a:schemeClr val="tx1"/>
                </a:solidFill>
              </a:rPr>
            </a:br>
            <a:r>
              <a:rPr lang="de-CH" sz="1600" b="0" kern="0" dirty="0" smtClean="0">
                <a:solidFill>
                  <a:schemeClr val="tx1"/>
                </a:solidFill>
              </a:rPr>
              <a:t>Ämter, die spezifischer differenzieren müssen, steht dies mit den Keywords frei. Allenfalls lassen sich zusätzliche, alternative Strukturierungen auf der </a:t>
            </a:r>
            <a:r>
              <a:rPr lang="de-CH" sz="1600" b="0" kern="0" dirty="0" err="1" smtClean="0">
                <a:solidFill>
                  <a:schemeClr val="tx1"/>
                </a:solidFill>
              </a:rPr>
              <a:t>LandingPage</a:t>
            </a:r>
            <a:r>
              <a:rPr lang="de-CH" sz="1600" b="0" kern="0" dirty="0" smtClean="0">
                <a:solidFill>
                  <a:schemeClr val="tx1"/>
                </a:solidFill>
              </a:rPr>
              <a:t> abbilden. </a:t>
            </a:r>
            <a:endParaRPr lang="de-CH" sz="16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4891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9390" y="116632"/>
            <a:ext cx="4126626" cy="2160240"/>
          </a:xfrm>
        </p:spPr>
        <p:txBody>
          <a:bodyPr/>
          <a:lstStyle/>
          <a:p>
            <a:r>
              <a:rPr lang="de-CH" dirty="0" smtClean="0"/>
              <a:t>Kategorien </a:t>
            </a:r>
            <a:r>
              <a:rPr lang="de-CH" b="0" dirty="0"/>
              <a:t/>
            </a:r>
            <a:br>
              <a:rPr lang="de-CH" b="0" dirty="0"/>
            </a:br>
            <a:r>
              <a:rPr lang="de-CH" b="0" dirty="0" smtClean="0"/>
              <a:t/>
            </a:r>
            <a:br>
              <a:rPr lang="de-CH" b="0" dirty="0" smtClean="0"/>
            </a:br>
            <a:r>
              <a:rPr lang="de-CH" sz="2800" b="0" dirty="0" err="1" smtClean="0"/>
              <a:t>skos:ConceptScheme</a:t>
            </a:r>
            <a:r>
              <a:rPr lang="de-CH" sz="2800" b="0" dirty="0" smtClean="0"/>
              <a:t> </a:t>
            </a:r>
            <a:r>
              <a:rPr lang="de-CH" sz="2800" b="0" dirty="0"/>
              <a:t>des DCAT </a:t>
            </a:r>
            <a:r>
              <a:rPr lang="de-CH" sz="2800" b="0" dirty="0" err="1"/>
              <a:t>Application</a:t>
            </a:r>
            <a:r>
              <a:rPr lang="de-CH" sz="2800" b="0" dirty="0"/>
              <a:t> Profile </a:t>
            </a:r>
            <a:r>
              <a:rPr lang="de-CH" sz="2800" b="0" dirty="0" err="1"/>
              <a:t>for</a:t>
            </a:r>
            <a:r>
              <a:rPr lang="de-CH" sz="2800" b="0" dirty="0"/>
              <a:t> Swiss </a:t>
            </a:r>
            <a:r>
              <a:rPr lang="de-CH" sz="2800" b="0" dirty="0" err="1"/>
              <a:t>data</a:t>
            </a:r>
            <a:r>
              <a:rPr lang="de-CH" sz="2800" b="0" dirty="0"/>
              <a:t> </a:t>
            </a:r>
            <a:r>
              <a:rPr lang="de-CH" sz="2800" b="0" dirty="0" err="1" smtClean="0"/>
              <a:t>portals</a:t>
            </a:r>
            <a:endParaRPr lang="de-CH" sz="2800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Seite </a:t>
            </a:r>
            <a:fld id="{3BC1B9AF-BD4D-4643-A529-9221B59D31A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4499992" y="-27384"/>
            <a:ext cx="4644008" cy="688538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669900"/>
                </a:solidFill>
                <a:latin typeface="Arial" pitchFamily="34" charset="0"/>
              </a:defRPr>
            </a:lvl9pPr>
          </a:lstStyle>
          <a:p>
            <a:r>
              <a:rPr lang="de-CH" sz="1600" b="0" kern="0" dirty="0" smtClean="0">
                <a:solidFill>
                  <a:schemeClr val="tx1"/>
                </a:solidFill>
              </a:rPr>
              <a:t>Arbeit und </a:t>
            </a:r>
            <a:r>
              <a:rPr lang="de-CH" sz="1600" b="0" kern="0" dirty="0" smtClean="0">
                <a:solidFill>
                  <a:schemeClr val="tx1"/>
                </a:solidFill>
              </a:rPr>
              <a:t>Erwerb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Bau- und Wohnungswesen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Bevölkerung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Bildung und </a:t>
            </a:r>
            <a:r>
              <a:rPr lang="de-CH" sz="1600" b="0" kern="0" dirty="0" smtClean="0">
                <a:solidFill>
                  <a:schemeClr val="tx1"/>
                </a:solidFill>
              </a:rPr>
              <a:t>Wissenschaft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Energie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Finanzen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Geographie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Gesetzgebung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Gesundheit</a:t>
            </a:r>
          </a:p>
          <a:p>
            <a:r>
              <a:rPr lang="de-CH" sz="1600" b="0" kern="0" dirty="0">
                <a:solidFill>
                  <a:schemeClr val="tx1"/>
                </a:solidFill>
              </a:rPr>
              <a:t>Handel </a:t>
            </a:r>
            <a:endParaRPr lang="de-CH" sz="1600" b="0" kern="0" dirty="0" smtClean="0">
              <a:solidFill>
                <a:schemeClr val="tx1"/>
              </a:solidFill>
            </a:endParaRP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Industrie und </a:t>
            </a:r>
            <a:r>
              <a:rPr lang="de-CH" sz="1600" b="0" kern="0" dirty="0" smtClean="0">
                <a:solidFill>
                  <a:schemeClr val="tx1"/>
                </a:solidFill>
              </a:rPr>
              <a:t>Dienstleistungen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Kriminalität und </a:t>
            </a:r>
            <a:r>
              <a:rPr lang="de-CH" sz="1600" b="0" kern="0" dirty="0" smtClean="0">
                <a:solidFill>
                  <a:schemeClr val="tx1"/>
                </a:solidFill>
              </a:rPr>
              <a:t>Strafrecht, 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Kultur, Medien, Informationsgesellschaft, Sport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Land- und Forstwirtschaft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Mobilität und Verkehr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Öffentliche Ordnung </a:t>
            </a:r>
            <a:r>
              <a:rPr lang="de-CH" sz="1600" b="0" kern="0" dirty="0" smtClean="0">
                <a:solidFill>
                  <a:schemeClr val="tx1"/>
                </a:solidFill>
              </a:rPr>
              <a:t>und </a:t>
            </a:r>
            <a:r>
              <a:rPr lang="de-CH" sz="1600" b="0" kern="0" dirty="0" smtClean="0">
                <a:solidFill>
                  <a:schemeClr val="tx1"/>
                </a:solidFill>
              </a:rPr>
              <a:t>Sicherheit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Politik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Preise</a:t>
            </a:r>
          </a:p>
          <a:p>
            <a:r>
              <a:rPr lang="de-CH" sz="1600" b="0" kern="0" smtClean="0">
                <a:solidFill>
                  <a:schemeClr val="tx1"/>
                </a:solidFill>
              </a:rPr>
              <a:t>Raum und </a:t>
            </a:r>
            <a:r>
              <a:rPr lang="de-CH" sz="1600" b="0" kern="0" dirty="0" smtClean="0">
                <a:solidFill>
                  <a:schemeClr val="tx1"/>
                </a:solidFill>
              </a:rPr>
              <a:t>Umwelt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Soziale Sicherheit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Statistische Grundlagen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Tourismus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Verwaltung</a:t>
            </a:r>
          </a:p>
          <a:p>
            <a:r>
              <a:rPr lang="de-CH" sz="1600" b="0" kern="0" dirty="0" smtClean="0">
                <a:solidFill>
                  <a:schemeClr val="tx1"/>
                </a:solidFill>
              </a:rPr>
              <a:t>Volkswirtschaft</a:t>
            </a:r>
          </a:p>
        </p:txBody>
      </p:sp>
    </p:spTree>
    <p:extLst>
      <p:ext uri="{BB962C8B-B14F-4D97-AF65-F5344CB8AC3E}">
        <p14:creationId xmlns:p14="http://schemas.microsoft.com/office/powerpoint/2010/main" val="15836286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E-Gov_CH_Präsentationsfolie_d-f">
  <a:themeElements>
    <a:clrScheme name="Benutzerdefiniert 4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räsentationsvorlage-ISB_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elest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72000" tIns="72000" rIns="72000" bIns="72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72000" tIns="72000" rIns="72000" bIns="72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Präsentationsvorlage-ISB_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-ISB_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-ISB_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-ISB_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-ISB_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-ISB_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-ISB_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-ISB_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-ISB_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-ISB_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-ISB_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-ISB_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8505140442A74EA8248853FCAEDD6A" ma:contentTypeVersion="0" ma:contentTypeDescription="Ein neues Dokument erstellen." ma:contentTypeScope="" ma:versionID="75a954c615e4dda877c49dd15aabb139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f:fields xmlns:f="http://schemas.fabasoft.com/folio/2007/fields">
  <f:record ref="">
    <f:field ref="objname" par="" edit="true" text="2015-03-09 DCAT Modell - OGD Schweiz - Graphiken"/>
    <f:field ref="objsubject" par="" edit="true" text=""/>
    <f:field ref="objcreatedby" par="" text="Ohnesorge, Krystyna, Ok, BAR"/>
    <f:field ref="objcreatedat" par="" text="09.03.2015 12:22:27"/>
    <f:field ref="objchangedby" par="" text="Ohnesorge, Krystyna, Ok, BAR"/>
    <f:field ref="objmodifiedat" par="" text="13.03.2015 17:15:38"/>
    <f:field ref="doc_FSCFOLIO_1_1001_FieldDocumentNumber" par="" text=""/>
    <f:field ref="doc_FSCFOLIO_1_1001_FieldSubject" par="" edit="true" text=""/>
    <f:field ref="FSCFOLIO_1_1001_FieldCurrentUser" par="" text="Krystyna Ohnesorge"/>
    <f:field ref="CCAPRECONFIG_15_1001_Objektname" par="" edit="true" text="2015-03-09 DCAT Modell - OGD Schweiz - Graphiken"/>
    <f:field ref="CHPRECONFIG_1_1001_Objektname" par="" edit="true" text="2015-03-09 DCAT Modell - OGD Schweiz - Graphiken"/>
  </f:record>
  <f:display par="" text="...">
    <f:field ref="FSCFOLIO_1_1001_FieldCurrentUser" text="Aktueller Benutzer"/>
    <f:field ref="objsubject" text="Betreff"/>
    <f:field ref="objcreatedat" text="Erzeugt am/um"/>
    <f:field ref="objcreatedby" text="Erzeugt von"/>
    <f:field ref="objmodifiedat" text="Letzte Änderung am/um"/>
    <f:field ref="objchangedby" text="Letzte Änderung von"/>
    <f:field ref="objname" text="Name"/>
    <f:field ref="CCAPRECONFIG_15_1001_Objektname" text="Objektname"/>
    <f:field ref="CHPRECONFIG_1_1001_Objektname" text="Objektname"/>
  </f:display>
  <f:display par="" text="Serienbrief">
    <f:field ref="doc_FSCFOLIO_1_1001_FieldSubject" text="Betreff"/>
    <f:field ref="doc_FSCFOLIO_1_1001_FieldDocumentNumber" text="Dokument Nummer"/>
  </f:display>
</f:fields>
</file>

<file path=customXml/itemProps1.xml><?xml version="1.0" encoding="utf-8"?>
<ds:datastoreItem xmlns:ds="http://schemas.openxmlformats.org/officeDocument/2006/customXml" ds:itemID="{B4852AB8-903A-4FB1-A92B-C7EA6FF784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8964C7-A377-4F36-9BAD-4994433296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1D5CDE-E246-400B-A4F0-2CB5F56A848A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259</Words>
  <Application>Microsoft Office PowerPoint</Application>
  <PresentationFormat>Bildschirmpräsentation (4:3)</PresentationFormat>
  <Paragraphs>78</Paragraphs>
  <Slides>9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Palatino</vt:lpstr>
      <vt:lpstr>Times</vt:lpstr>
      <vt:lpstr>E-Gov_CH_Präsentationsfolie_d-f</vt:lpstr>
      <vt:lpstr>Benutzerdefiniertes Design</vt:lpstr>
      <vt:lpstr>1_Benutzerdefiniertes Design</vt:lpstr>
      <vt:lpstr>OGD Schweiz</vt:lpstr>
      <vt:lpstr>PowerPoint-Präsentation</vt:lpstr>
      <vt:lpstr>Metadaten-Records und Daten </vt:lpstr>
      <vt:lpstr>PowerPoint-Präsentation</vt:lpstr>
      <vt:lpstr>PowerPoint-Präsentation</vt:lpstr>
      <vt:lpstr>PowerPoint-Präsentation</vt:lpstr>
      <vt:lpstr>PowerPoint-Präsentation</vt:lpstr>
      <vt:lpstr>Kategorien :  skos:ConceptScheme des DCAT Application Profile for Swiss data portals</vt:lpstr>
      <vt:lpstr>Kategorien   skos:ConceptScheme des DCAT Application Profile for Swiss data portals</vt:lpstr>
    </vt:vector>
  </TitlesOfParts>
  <Company>Bundesverwaltung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Ausgangslage</dc:title>
  <dc:creator>U80797567</dc:creator>
  <cp:lastModifiedBy>U80769733</cp:lastModifiedBy>
  <cp:revision>298</cp:revision>
  <dcterms:created xsi:type="dcterms:W3CDTF">2010-05-28T12:30:02Z</dcterms:created>
  <dcterms:modified xsi:type="dcterms:W3CDTF">2015-09-30T09:13:48Z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0x0101005C8505140442A74EA8248853FCAEDD6A</vt:lpwstr>
  </property>
  <property fmtid="{D5CDD505-2E9C-101B-9397-08002B2CF9AE}" pid="3" name="FSC#BSVTEMPL@102.1950:FileRespAmtstitel">
    <vt:lpwstr/>
  </property>
  <property fmtid="{D5CDD505-2E9C-101B-9397-08002B2CF9AE}" pid="4" name="FSC#BSVTEMPL@102.1950:FileRespAmtstitel_F">
    <vt:lpwstr/>
  </property>
  <property fmtid="{D5CDD505-2E9C-101B-9397-08002B2CF9AE}" pid="5" name="FSC#BSVTEMPL@102.1950:FileRespAmtstitel_I">
    <vt:lpwstr/>
  </property>
  <property fmtid="{D5CDD505-2E9C-101B-9397-08002B2CF9AE}" pid="6" name="FSC#BSVTEMPL@102.1950:FileRespAmtstitel_E">
    <vt:lpwstr/>
  </property>
  <property fmtid="{D5CDD505-2E9C-101B-9397-08002B2CF9AE}" pid="7" name="FSC#BSVTEMPL@102.1950:AssignmentName">
    <vt:lpwstr/>
  </property>
  <property fmtid="{D5CDD505-2E9C-101B-9397-08002B2CF9AE}" pid="8" name="FSC#BSVTEMPL@102.1950:DocumentID">
    <vt:lpwstr>49</vt:lpwstr>
  </property>
  <property fmtid="{D5CDD505-2E9C-101B-9397-08002B2CF9AE}" pid="9" name="FSC#BSVTEMPL@102.1950:EmpfName">
    <vt:lpwstr/>
  </property>
  <property fmtid="{D5CDD505-2E9C-101B-9397-08002B2CF9AE}" pid="10" name="FSC#BSVTEMPL@102.1950:EmpfOrt">
    <vt:lpwstr/>
  </property>
  <property fmtid="{D5CDD505-2E9C-101B-9397-08002B2CF9AE}" pid="11" name="FSC#BSVTEMPL@102.1950:EmpfPLZ">
    <vt:lpwstr/>
  </property>
  <property fmtid="{D5CDD505-2E9C-101B-9397-08002B2CF9AE}" pid="12" name="FSC#BSVTEMPL@102.1950:EmpfStrasse">
    <vt:lpwstr/>
  </property>
  <property fmtid="{D5CDD505-2E9C-101B-9397-08002B2CF9AE}" pid="13" name="FSC#BSVTEMPL@102.1950:NameFileResponsible">
    <vt:lpwstr/>
  </property>
  <property fmtid="{D5CDD505-2E9C-101B-9397-08002B2CF9AE}" pid="14" name="FSC#BSVTEMPL@102.1950:UserFunction">
    <vt:lpwstr/>
  </property>
  <property fmtid="{D5CDD505-2E9C-101B-9397-08002B2CF9AE}" pid="15" name="FSC#BSVTEMPL@102.1950:VornameNameFileResponsible">
    <vt:lpwstr/>
  </property>
  <property fmtid="{D5CDD505-2E9C-101B-9397-08002B2CF9AE}" pid="16" name="FSC#BSVTEMPL@102.1950:FileRespOrg">
    <vt:lpwstr>Amtsleitung, BAR</vt:lpwstr>
  </property>
  <property fmtid="{D5CDD505-2E9C-101B-9397-08002B2CF9AE}" pid="17" name="FSC#BSVTEMPL@102.1950:FileRespOU">
    <vt:lpwstr>Amtsleitung</vt:lpwstr>
  </property>
  <property fmtid="{D5CDD505-2E9C-101B-9397-08002B2CF9AE}" pid="18" name="FSC#BSVTEMPL@102.1950:Registrierdatum">
    <vt:lpwstr/>
  </property>
  <property fmtid="{D5CDD505-2E9C-101B-9397-08002B2CF9AE}" pid="19" name="FSC#BSVTEMPL@102.1950:SubjectSubFile">
    <vt:lpwstr>2015-03-09 DCAT Modell - OGD Schweiz - Graphiken</vt:lpwstr>
  </property>
  <property fmtid="{D5CDD505-2E9C-101B-9397-08002B2CF9AE}" pid="20" name="FSC#BSVTEMPL@102.1950:SubjectDocument">
    <vt:lpwstr/>
  </property>
  <property fmtid="{D5CDD505-2E9C-101B-9397-08002B2CF9AE}" pid="21" name="FSC#BSVTEMPL@102.1950:ZusendungAm">
    <vt:lpwstr/>
  </property>
  <property fmtid="{D5CDD505-2E9C-101B-9397-08002B2CF9AE}" pid="22" name="FSC#EDICFG@15.1700:DossierrefSubFile">
    <vt:lpwstr>013.3-OGD@CH/00014/00014/00015</vt:lpwstr>
  </property>
  <property fmtid="{D5CDD505-2E9C-101B-9397-08002B2CF9AE}" pid="23" name="FSC#EDICFG@15.1700:UniqueSubFileNumber">
    <vt:lpwstr>20151109-0049</vt:lpwstr>
  </property>
  <property fmtid="{D5CDD505-2E9C-101B-9397-08002B2CF9AE}" pid="24" name="FSC#BSVTEMPL@102.1950:BSVShortsign">
    <vt:lpwstr/>
  </property>
  <property fmtid="{D5CDD505-2E9C-101B-9397-08002B2CF9AE}" pid="25" name="FSC#BSVTEMPL@102.1950:Dossierref">
    <vt:lpwstr>013.3-OGD@CH</vt:lpwstr>
  </property>
  <property fmtid="{D5CDD505-2E9C-101B-9397-08002B2CF9AE}" pid="26" name="FSC#BSVTEMPL@102.1950:Oursign">
    <vt:lpwstr>013.3-OGD@CH 09.03.2015</vt:lpwstr>
  </property>
  <property fmtid="{D5CDD505-2E9C-101B-9397-08002B2CF9AE}" pid="27" name="FSC#BSVTEMPL@102.1950:FileRespEmail">
    <vt:lpwstr/>
  </property>
  <property fmtid="{D5CDD505-2E9C-101B-9397-08002B2CF9AE}" pid="28" name="FSC#BSVTEMPL@102.1950:FileRespFax">
    <vt:lpwstr/>
  </property>
  <property fmtid="{D5CDD505-2E9C-101B-9397-08002B2CF9AE}" pid="29" name="FSC#BSVTEMPL@102.1950:FileRespHome">
    <vt:lpwstr/>
  </property>
  <property fmtid="{D5CDD505-2E9C-101B-9397-08002B2CF9AE}" pid="30" name="FSC#BSVTEMPL@102.1950:FileRespStreet">
    <vt:lpwstr/>
  </property>
  <property fmtid="{D5CDD505-2E9C-101B-9397-08002B2CF9AE}" pid="31" name="FSC#BSVTEMPL@102.1950:FileRespTel">
    <vt:lpwstr/>
  </property>
  <property fmtid="{D5CDD505-2E9C-101B-9397-08002B2CF9AE}" pid="32" name="FSC#BSVTEMPL@102.1950:FileRespZipCode">
    <vt:lpwstr/>
  </property>
  <property fmtid="{D5CDD505-2E9C-101B-9397-08002B2CF9AE}" pid="33" name="FSC#BSVTEMPL@102.1950:Shortsign">
    <vt:lpwstr/>
  </property>
  <property fmtid="{D5CDD505-2E9C-101B-9397-08002B2CF9AE}" pid="34" name="FSC#BSVTEMPL@102.1950:FileResponsible">
    <vt:lpwstr/>
  </property>
  <property fmtid="{D5CDD505-2E9C-101B-9397-08002B2CF9AE}" pid="35" name="FSC#BSVTEMPL@102.1950:FileRespOrgHome">
    <vt:lpwstr>Bern</vt:lpwstr>
  </property>
  <property fmtid="{D5CDD505-2E9C-101B-9397-08002B2CF9AE}" pid="36" name="FSC#BSVTEMPL@102.1950:FileRespOrgStreet">
    <vt:lpwstr>Archivstrasse 24</vt:lpwstr>
  </property>
  <property fmtid="{D5CDD505-2E9C-101B-9397-08002B2CF9AE}" pid="37" name="FSC#BSVTEMPL@102.1950:FileRespOrgZipCode">
    <vt:lpwstr>3003</vt:lpwstr>
  </property>
  <property fmtid="{D5CDD505-2E9C-101B-9397-08002B2CF9AE}" pid="38" name="FSC#BSVTEMPL@102.1950:RegPlanPos">
    <vt:lpwstr/>
  </property>
  <property fmtid="{D5CDD505-2E9C-101B-9397-08002B2CF9AE}" pid="39" name="FSC#BSVTEMPL@102.1950:ShortsignCreate">
    <vt:lpwstr>Ok</vt:lpwstr>
  </property>
  <property fmtid="{D5CDD505-2E9C-101B-9397-08002B2CF9AE}" pid="40" name="FSC#BSVTEMPL@102.1950:TitleDossier">
    <vt:lpwstr>Projekt OGD Schweiz</vt:lpwstr>
  </property>
  <property fmtid="{D5CDD505-2E9C-101B-9397-08002B2CF9AE}" pid="41" name="FSC#BSVTEMPL@102.1950:DocumentIDEnhanced">
    <vt:lpwstr>013.3-OGD@CH 09.03.2015 Doknr: 49</vt:lpwstr>
  </property>
  <property fmtid="{D5CDD505-2E9C-101B-9397-08002B2CF9AE}" pid="42" name="FSC#EDICFG@15.1700:FileRespInitials">
    <vt:lpwstr/>
  </property>
  <property fmtid="{D5CDD505-2E9C-101B-9397-08002B2CF9AE}" pid="43" name="FSC#EDICFG@15.1700:FileRespOrgD">
    <vt:lpwstr>Amtsleitung</vt:lpwstr>
  </property>
  <property fmtid="{D5CDD505-2E9C-101B-9397-08002B2CF9AE}" pid="44" name="FSC#EDICFG@15.1700:FileRespOrgF">
    <vt:lpwstr>Amtsleitung-F</vt:lpwstr>
  </property>
  <property fmtid="{D5CDD505-2E9C-101B-9397-08002B2CF9AE}" pid="45" name="FSC#EDICFG@15.1700:FileRespOrgE">
    <vt:lpwstr>Amtsleitung-E</vt:lpwstr>
  </property>
  <property fmtid="{D5CDD505-2E9C-101B-9397-08002B2CF9AE}" pid="46" name="FSC#EDICFG@15.1700:FileRespOrgI">
    <vt:lpwstr>Amtsleitung-I</vt:lpwstr>
  </property>
  <property fmtid="{D5CDD505-2E9C-101B-9397-08002B2CF9AE}" pid="47" name="FSC#EDICFG@15.1700:FileResponsibleSalutation">
    <vt:lpwstr/>
  </property>
  <property fmtid="{D5CDD505-2E9C-101B-9397-08002B2CF9AE}" pid="48" name="FSC#EDICFG@15.1700:SignerLeft">
    <vt:lpwstr/>
  </property>
  <property fmtid="{D5CDD505-2E9C-101B-9397-08002B2CF9AE}" pid="49" name="FSC#EDICFG@15.1700:SignerLeftFunction">
    <vt:lpwstr/>
  </property>
  <property fmtid="{D5CDD505-2E9C-101B-9397-08002B2CF9AE}" pid="50" name="FSC#EDICFG@15.1700:SignerRight">
    <vt:lpwstr/>
  </property>
  <property fmtid="{D5CDD505-2E9C-101B-9397-08002B2CF9AE}" pid="51" name="FSC#EDICFG@15.1700:SignerRightFunction">
    <vt:lpwstr/>
  </property>
  <property fmtid="{D5CDD505-2E9C-101B-9397-08002B2CF9AE}" pid="52" name="FSC#COOELAK@1.1001:Subject">
    <vt:lpwstr/>
  </property>
  <property fmtid="{D5CDD505-2E9C-101B-9397-08002B2CF9AE}" pid="53" name="FSC#COOELAK@1.1001:FileReference">
    <vt:lpwstr/>
  </property>
  <property fmtid="{D5CDD505-2E9C-101B-9397-08002B2CF9AE}" pid="54" name="FSC#COOELAK@1.1001:FileRefYear">
    <vt:lpwstr>2014</vt:lpwstr>
  </property>
  <property fmtid="{D5CDD505-2E9C-101B-9397-08002B2CF9AE}" pid="55" name="FSC#COOELAK@1.1001:FileRefOrdinal">
    <vt:lpwstr>39</vt:lpwstr>
  </property>
  <property fmtid="{D5CDD505-2E9C-101B-9397-08002B2CF9AE}" pid="56" name="FSC#COOELAK@1.1001:FileRefOU">
    <vt:lpwstr/>
  </property>
  <property fmtid="{D5CDD505-2E9C-101B-9397-08002B2CF9AE}" pid="57" name="FSC#COOELAK@1.1001:Organization">
    <vt:lpwstr/>
  </property>
  <property fmtid="{D5CDD505-2E9C-101B-9397-08002B2CF9AE}" pid="58" name="FSC#COOELAK@1.1001:Owner">
    <vt:lpwstr>Ohnesorge Krystyna</vt:lpwstr>
  </property>
  <property fmtid="{D5CDD505-2E9C-101B-9397-08002B2CF9AE}" pid="59" name="FSC#COOELAK@1.1001:OwnerExtension">
    <vt:lpwstr>+41 58 464 58 27</vt:lpwstr>
  </property>
  <property fmtid="{D5CDD505-2E9C-101B-9397-08002B2CF9AE}" pid="60" name="FSC#COOELAK@1.1001:OwnerFaxExtension">
    <vt:lpwstr>+41 58 462 78 23</vt:lpwstr>
  </property>
  <property fmtid="{D5CDD505-2E9C-101B-9397-08002B2CF9AE}" pid="61" name="FSC#COOELAK@1.1001:DispatchedBy">
    <vt:lpwstr/>
  </property>
  <property fmtid="{D5CDD505-2E9C-101B-9397-08002B2CF9AE}" pid="62" name="FSC#COOELAK@1.1001:DispatchedAt">
    <vt:lpwstr/>
  </property>
  <property fmtid="{D5CDD505-2E9C-101B-9397-08002B2CF9AE}" pid="63" name="FSC#COOELAK@1.1001:ApprovedBy">
    <vt:lpwstr/>
  </property>
  <property fmtid="{D5CDD505-2E9C-101B-9397-08002B2CF9AE}" pid="64" name="FSC#COOELAK@1.1001:ApprovedAt">
    <vt:lpwstr/>
  </property>
  <property fmtid="{D5CDD505-2E9C-101B-9397-08002B2CF9AE}" pid="65" name="FSC#COOELAK@1.1001:Department">
    <vt:lpwstr>Geschäftsleitung, BAR</vt:lpwstr>
  </property>
  <property fmtid="{D5CDD505-2E9C-101B-9397-08002B2CF9AE}" pid="66" name="FSC#COOELAK@1.1001:CreatedAt">
    <vt:lpwstr>09.03.2015</vt:lpwstr>
  </property>
  <property fmtid="{D5CDD505-2E9C-101B-9397-08002B2CF9AE}" pid="67" name="FSC#COOELAK@1.1001:OU">
    <vt:lpwstr>Amtsleitung, BAR</vt:lpwstr>
  </property>
  <property fmtid="{D5CDD505-2E9C-101B-9397-08002B2CF9AE}" pid="68" name="FSC#COOELAK@1.1001:Priority">
    <vt:lpwstr> ()</vt:lpwstr>
  </property>
  <property fmtid="{D5CDD505-2E9C-101B-9397-08002B2CF9AE}" pid="69" name="FSC#COOELAK@1.1001:ObjBarCode">
    <vt:lpwstr>*COO.2080.100.4.179199*</vt:lpwstr>
  </property>
  <property fmtid="{D5CDD505-2E9C-101B-9397-08002B2CF9AE}" pid="70" name="FSC#COOELAK@1.1001:RefBarCode">
    <vt:lpwstr>*COO.2080.100.3.179199*</vt:lpwstr>
  </property>
  <property fmtid="{D5CDD505-2E9C-101B-9397-08002B2CF9AE}" pid="71" name="FSC#COOELAK@1.1001:FileRefBarCode">
    <vt:lpwstr>*013.3-OGD@CH*</vt:lpwstr>
  </property>
  <property fmtid="{D5CDD505-2E9C-101B-9397-08002B2CF9AE}" pid="72" name="FSC#COOELAK@1.1001:ExternalRef">
    <vt:lpwstr/>
  </property>
  <property fmtid="{D5CDD505-2E9C-101B-9397-08002B2CF9AE}" pid="73" name="FSC#COOELAK@1.1001:IncomingNumber">
    <vt:lpwstr/>
  </property>
  <property fmtid="{D5CDD505-2E9C-101B-9397-08002B2CF9AE}" pid="74" name="FSC#COOELAK@1.1001:IncomingSubject">
    <vt:lpwstr/>
  </property>
  <property fmtid="{D5CDD505-2E9C-101B-9397-08002B2CF9AE}" pid="75" name="FSC#COOELAK@1.1001:ProcessResponsible">
    <vt:lpwstr/>
  </property>
  <property fmtid="{D5CDD505-2E9C-101B-9397-08002B2CF9AE}" pid="76" name="FSC#COOELAK@1.1001:ProcessResponsiblePhone">
    <vt:lpwstr/>
  </property>
  <property fmtid="{D5CDD505-2E9C-101B-9397-08002B2CF9AE}" pid="77" name="FSC#COOELAK@1.1001:ProcessResponsibleMail">
    <vt:lpwstr/>
  </property>
  <property fmtid="{D5CDD505-2E9C-101B-9397-08002B2CF9AE}" pid="78" name="FSC#COOELAK@1.1001:ProcessResponsibleFax">
    <vt:lpwstr/>
  </property>
  <property fmtid="{D5CDD505-2E9C-101B-9397-08002B2CF9AE}" pid="79" name="FSC#COOELAK@1.1001:ApproverFirstName">
    <vt:lpwstr/>
  </property>
  <property fmtid="{D5CDD505-2E9C-101B-9397-08002B2CF9AE}" pid="80" name="FSC#COOELAK@1.1001:ApproverSurName">
    <vt:lpwstr/>
  </property>
  <property fmtid="{D5CDD505-2E9C-101B-9397-08002B2CF9AE}" pid="81" name="FSC#COOELAK@1.1001:ApproverTitle">
    <vt:lpwstr/>
  </property>
  <property fmtid="{D5CDD505-2E9C-101B-9397-08002B2CF9AE}" pid="82" name="FSC#COOELAK@1.1001:ExternalDate">
    <vt:lpwstr/>
  </property>
  <property fmtid="{D5CDD505-2E9C-101B-9397-08002B2CF9AE}" pid="83" name="FSC#COOELAK@1.1001:SettlementApprovedAt">
    <vt:lpwstr/>
  </property>
  <property fmtid="{D5CDD505-2E9C-101B-9397-08002B2CF9AE}" pid="84" name="FSC#COOELAK@1.1001:BaseNumber">
    <vt:lpwstr>013.3</vt:lpwstr>
  </property>
  <property fmtid="{D5CDD505-2E9C-101B-9397-08002B2CF9AE}" pid="85" name="FSC#COOELAK@1.1001:CurrentUserRolePos">
    <vt:lpwstr>Leiter/-in</vt:lpwstr>
  </property>
  <property fmtid="{D5CDD505-2E9C-101B-9397-08002B2CF9AE}" pid="86" name="FSC#COOELAK@1.1001:CurrentUserEmail">
    <vt:lpwstr>Krystyna.Ohnesorge@bar.admin.ch</vt:lpwstr>
  </property>
  <property fmtid="{D5CDD505-2E9C-101B-9397-08002B2CF9AE}" pid="87" name="FSC#ELAKGOV@1.1001:PersonalSubjGender">
    <vt:lpwstr/>
  </property>
  <property fmtid="{D5CDD505-2E9C-101B-9397-08002B2CF9AE}" pid="88" name="FSC#ELAKGOV@1.1001:PersonalSubjFirstName">
    <vt:lpwstr/>
  </property>
  <property fmtid="{D5CDD505-2E9C-101B-9397-08002B2CF9AE}" pid="89" name="FSC#ELAKGOV@1.1001:PersonalSubjSurName">
    <vt:lpwstr/>
  </property>
  <property fmtid="{D5CDD505-2E9C-101B-9397-08002B2CF9AE}" pid="90" name="FSC#ELAKGOV@1.1001:PersonalSubjSalutation">
    <vt:lpwstr/>
  </property>
  <property fmtid="{D5CDD505-2E9C-101B-9397-08002B2CF9AE}" pid="91" name="FSC#ELAKGOV@1.1001:PersonalSubjAddress">
    <vt:lpwstr/>
  </property>
  <property fmtid="{D5CDD505-2E9C-101B-9397-08002B2CF9AE}" pid="92" name="FSC#ATSTATECFG@1.1001:Office">
    <vt:lpwstr/>
  </property>
  <property fmtid="{D5CDD505-2E9C-101B-9397-08002B2CF9AE}" pid="93" name="FSC#ATSTATECFG@1.1001:Agent">
    <vt:lpwstr/>
  </property>
  <property fmtid="{D5CDD505-2E9C-101B-9397-08002B2CF9AE}" pid="94" name="FSC#ATSTATECFG@1.1001:AgentPhone">
    <vt:lpwstr/>
  </property>
  <property fmtid="{D5CDD505-2E9C-101B-9397-08002B2CF9AE}" pid="95" name="FSC#ATSTATECFG@1.1001:DepartmentFax">
    <vt:lpwstr/>
  </property>
  <property fmtid="{D5CDD505-2E9C-101B-9397-08002B2CF9AE}" pid="96" name="FSC#ATSTATECFG@1.1001:DepartmentEmail">
    <vt:lpwstr/>
  </property>
  <property fmtid="{D5CDD505-2E9C-101B-9397-08002B2CF9AE}" pid="97" name="FSC#ATSTATECFG@1.1001:SubfileDate">
    <vt:lpwstr/>
  </property>
  <property fmtid="{D5CDD505-2E9C-101B-9397-08002B2CF9AE}" pid="98" name="FSC#ATSTATECFG@1.1001:SubfileSubject">
    <vt:lpwstr>2015-03-09 DCAT Modell - OGD Schweiz - Graphiken</vt:lpwstr>
  </property>
  <property fmtid="{D5CDD505-2E9C-101B-9397-08002B2CF9AE}" pid="99" name="FSC#ATSTATECFG@1.1001:DepartmentZipCode">
    <vt:lpwstr>3003</vt:lpwstr>
  </property>
  <property fmtid="{D5CDD505-2E9C-101B-9397-08002B2CF9AE}" pid="100" name="FSC#ATSTATECFG@1.1001:DepartmentCountry">
    <vt:lpwstr>Schweiz</vt:lpwstr>
  </property>
  <property fmtid="{D5CDD505-2E9C-101B-9397-08002B2CF9AE}" pid="101" name="FSC#ATSTATECFG@1.1001:DepartmentCity">
    <vt:lpwstr>Bern</vt:lpwstr>
  </property>
  <property fmtid="{D5CDD505-2E9C-101B-9397-08002B2CF9AE}" pid="102" name="FSC#ATSTATECFG@1.1001:DepartmentStreet">
    <vt:lpwstr>Archivstrasse 24</vt:lpwstr>
  </property>
  <property fmtid="{D5CDD505-2E9C-101B-9397-08002B2CF9AE}" pid="103" name="FSC#ATSTATECFG@1.1001:DepartmentDVR">
    <vt:lpwstr/>
  </property>
  <property fmtid="{D5CDD505-2E9C-101B-9397-08002B2CF9AE}" pid="104" name="FSC#ATSTATECFG@1.1001:DepartmentUID">
    <vt:lpwstr/>
  </property>
  <property fmtid="{D5CDD505-2E9C-101B-9397-08002B2CF9AE}" pid="105" name="FSC#ATSTATECFG@1.1001:SubfileReference">
    <vt:lpwstr>013.3-OGD@CH/00014/00014/00015</vt:lpwstr>
  </property>
  <property fmtid="{D5CDD505-2E9C-101B-9397-08002B2CF9AE}" pid="106" name="FSC#ATSTATECFG@1.1001:Clause">
    <vt:lpwstr/>
  </property>
  <property fmtid="{D5CDD505-2E9C-101B-9397-08002B2CF9AE}" pid="107" name="FSC#ATSTATECFG@1.1001:ApprovedSignature">
    <vt:lpwstr/>
  </property>
  <property fmtid="{D5CDD505-2E9C-101B-9397-08002B2CF9AE}" pid="108" name="FSC#ATSTATECFG@1.1001:BankAccount">
    <vt:lpwstr/>
  </property>
  <property fmtid="{D5CDD505-2E9C-101B-9397-08002B2CF9AE}" pid="109" name="FSC#ATSTATECFG@1.1001:BankAccountOwner">
    <vt:lpwstr/>
  </property>
  <property fmtid="{D5CDD505-2E9C-101B-9397-08002B2CF9AE}" pid="110" name="FSC#ATSTATECFG@1.1001:BankInstitute">
    <vt:lpwstr/>
  </property>
  <property fmtid="{D5CDD505-2E9C-101B-9397-08002B2CF9AE}" pid="111" name="FSC#ATSTATECFG@1.1001:BankAccountID">
    <vt:lpwstr/>
  </property>
  <property fmtid="{D5CDD505-2E9C-101B-9397-08002B2CF9AE}" pid="112" name="FSC#ATSTATECFG@1.1001:BankAccountIBAN">
    <vt:lpwstr/>
  </property>
  <property fmtid="{D5CDD505-2E9C-101B-9397-08002B2CF9AE}" pid="113" name="FSC#ATSTATECFG@1.1001:BankAccountBIC">
    <vt:lpwstr/>
  </property>
  <property fmtid="{D5CDD505-2E9C-101B-9397-08002B2CF9AE}" pid="114" name="FSC#ATSTATECFG@1.1001:BankName">
    <vt:lpwstr/>
  </property>
  <property fmtid="{D5CDD505-2E9C-101B-9397-08002B2CF9AE}" pid="115" name="FSC#CCAPRECONFIG@15.1001:AddrAnrede">
    <vt:lpwstr/>
  </property>
  <property fmtid="{D5CDD505-2E9C-101B-9397-08002B2CF9AE}" pid="116" name="FSC#CCAPRECONFIG@15.1001:AddrTitel">
    <vt:lpwstr/>
  </property>
  <property fmtid="{D5CDD505-2E9C-101B-9397-08002B2CF9AE}" pid="117" name="FSC#CCAPRECONFIG@15.1001:AddrNachgestellter_Titel">
    <vt:lpwstr/>
  </property>
  <property fmtid="{D5CDD505-2E9C-101B-9397-08002B2CF9AE}" pid="118" name="FSC#CCAPRECONFIG@15.1001:AddrVorname">
    <vt:lpwstr/>
  </property>
  <property fmtid="{D5CDD505-2E9C-101B-9397-08002B2CF9AE}" pid="119" name="FSC#CCAPRECONFIG@15.1001:AddrNachname">
    <vt:lpwstr/>
  </property>
  <property fmtid="{D5CDD505-2E9C-101B-9397-08002B2CF9AE}" pid="120" name="FSC#CCAPRECONFIG@15.1001:AddrzH">
    <vt:lpwstr/>
  </property>
  <property fmtid="{D5CDD505-2E9C-101B-9397-08002B2CF9AE}" pid="121" name="FSC#CCAPRECONFIG@15.1001:AddrGeschlecht">
    <vt:lpwstr/>
  </property>
  <property fmtid="{D5CDD505-2E9C-101B-9397-08002B2CF9AE}" pid="122" name="FSC#CCAPRECONFIG@15.1001:AddrStrasse">
    <vt:lpwstr/>
  </property>
  <property fmtid="{D5CDD505-2E9C-101B-9397-08002B2CF9AE}" pid="123" name="FSC#CCAPRECONFIG@15.1001:AddrHausnummer">
    <vt:lpwstr/>
  </property>
  <property fmtid="{D5CDD505-2E9C-101B-9397-08002B2CF9AE}" pid="124" name="FSC#CCAPRECONFIG@15.1001:AddrStiege">
    <vt:lpwstr/>
  </property>
  <property fmtid="{D5CDD505-2E9C-101B-9397-08002B2CF9AE}" pid="125" name="FSC#CCAPRECONFIG@15.1001:AddrTuer">
    <vt:lpwstr/>
  </property>
  <property fmtid="{D5CDD505-2E9C-101B-9397-08002B2CF9AE}" pid="126" name="FSC#CCAPRECONFIG@15.1001:AddrPostfach">
    <vt:lpwstr/>
  </property>
  <property fmtid="{D5CDD505-2E9C-101B-9397-08002B2CF9AE}" pid="127" name="FSC#CCAPRECONFIG@15.1001:AddrPostleitzahl">
    <vt:lpwstr/>
  </property>
  <property fmtid="{D5CDD505-2E9C-101B-9397-08002B2CF9AE}" pid="128" name="FSC#CCAPRECONFIG@15.1001:AddrOrt">
    <vt:lpwstr/>
  </property>
  <property fmtid="{D5CDD505-2E9C-101B-9397-08002B2CF9AE}" pid="129" name="FSC#CCAPRECONFIG@15.1001:AddrLand">
    <vt:lpwstr/>
  </property>
  <property fmtid="{D5CDD505-2E9C-101B-9397-08002B2CF9AE}" pid="130" name="FSC#CCAPRECONFIG@15.1001:AddrEmail">
    <vt:lpwstr/>
  </property>
  <property fmtid="{D5CDD505-2E9C-101B-9397-08002B2CF9AE}" pid="131" name="FSC#CCAPRECONFIG@15.1001:AddrAdresse">
    <vt:lpwstr/>
  </property>
  <property fmtid="{D5CDD505-2E9C-101B-9397-08002B2CF9AE}" pid="132" name="FSC#CCAPRECONFIG@15.1001:AddrFax">
    <vt:lpwstr/>
  </property>
  <property fmtid="{D5CDD505-2E9C-101B-9397-08002B2CF9AE}" pid="133" name="FSC#CCAPRECONFIG@15.1001:AddrOrganisationsname">
    <vt:lpwstr/>
  </property>
  <property fmtid="{D5CDD505-2E9C-101B-9397-08002B2CF9AE}" pid="134" name="FSC#CCAPRECONFIG@15.1001:AddrOrganisationskurzname">
    <vt:lpwstr/>
  </property>
  <property fmtid="{D5CDD505-2E9C-101B-9397-08002B2CF9AE}" pid="135" name="FSC#CCAPRECONFIG@15.1001:AddrAbschriftsbemerkung">
    <vt:lpwstr/>
  </property>
  <property fmtid="{D5CDD505-2E9C-101B-9397-08002B2CF9AE}" pid="136" name="FSC#CCAPRECONFIG@15.1001:AddrName_Zeile_2">
    <vt:lpwstr/>
  </property>
  <property fmtid="{D5CDD505-2E9C-101B-9397-08002B2CF9AE}" pid="137" name="FSC#CCAPRECONFIG@15.1001:AddrName_Zeile_3">
    <vt:lpwstr/>
  </property>
  <property fmtid="{D5CDD505-2E9C-101B-9397-08002B2CF9AE}" pid="138" name="FSC#CCAPRECONFIG@15.1001:AddrPostalischeAdresse">
    <vt:lpwstr/>
  </property>
  <property fmtid="{D5CDD505-2E9C-101B-9397-08002B2CF9AE}" pid="139" name="FSC#COOSYSTEM@1.1:Container">
    <vt:lpwstr>COO.2080.100.4.179199</vt:lpwstr>
  </property>
  <property fmtid="{D5CDD505-2E9C-101B-9397-08002B2CF9AE}" pid="140" name="FSC#FSCFOLIO@1.1001:docpropproject">
    <vt:lpwstr/>
  </property>
</Properties>
</file>